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62" r:id="rId4"/>
    <p:sldId id="257" r:id="rId5"/>
    <p:sldId id="283" r:id="rId6"/>
    <p:sldId id="276" r:id="rId7"/>
    <p:sldId id="284" r:id="rId8"/>
    <p:sldId id="260" r:id="rId9"/>
    <p:sldId id="264" r:id="rId10"/>
    <p:sldId id="258" r:id="rId11"/>
    <p:sldId id="259" r:id="rId12"/>
    <p:sldId id="261" r:id="rId13"/>
    <p:sldId id="263" r:id="rId14"/>
    <p:sldId id="266" r:id="rId15"/>
    <p:sldId id="267" r:id="rId16"/>
    <p:sldId id="268" r:id="rId17"/>
    <p:sldId id="277" r:id="rId18"/>
    <p:sldId id="265" r:id="rId19"/>
    <p:sldId id="282" r:id="rId20"/>
    <p:sldId id="269" r:id="rId21"/>
    <p:sldId id="278" r:id="rId22"/>
    <p:sldId id="271" r:id="rId23"/>
    <p:sldId id="272" r:id="rId24"/>
    <p:sldId id="279" r:id="rId25"/>
    <p:sldId id="273" r:id="rId26"/>
    <p:sldId id="274" r:id="rId27"/>
    <p:sldId id="280" r:id="rId28"/>
    <p:sldId id="281" r:id="rId29"/>
    <p:sldId id="275"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 id="2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3" autoAdjust="0"/>
    <p:restoredTop sz="94726" autoAdjust="0"/>
  </p:normalViewPr>
  <p:slideViewPr>
    <p:cSldViewPr snapToGrid="0" snapToObjects="1">
      <p:cViewPr varScale="1">
        <p:scale>
          <a:sx n="78" d="100"/>
          <a:sy n="78" d="100"/>
        </p:scale>
        <p:origin x="-648" y="-112"/>
      </p:cViewPr>
      <p:guideLst>
        <p:guide orient="horz" pos="2160"/>
        <p:guide pos="2880"/>
      </p:guideLst>
    </p:cSldViewPr>
  </p:slideViewPr>
  <p:outlineViewPr>
    <p:cViewPr>
      <p:scale>
        <a:sx n="33" d="100"/>
        <a:sy n="33" d="100"/>
      </p:scale>
      <p:origin x="0" y="357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AC2F5-2D1E-0640-824F-3493756FBE3C}" type="doc">
      <dgm:prSet loTypeId="urn:microsoft.com/office/officeart/2005/8/layout/process2" loCatId="" qsTypeId="urn:microsoft.com/office/officeart/2005/8/quickstyle/simple4" qsCatId="simple" csTypeId="urn:microsoft.com/office/officeart/2005/8/colors/accent1_2" csCatId="accent1" phldr="1"/>
      <dgm:spPr/>
    </dgm:pt>
    <dgm:pt modelId="{2B9E83B7-ED09-424C-9243-08DDDB8A481F}">
      <dgm:prSet phldrT="[Text]"/>
      <dgm:spPr/>
      <dgm:t>
        <a:bodyPr/>
        <a:lstStyle/>
        <a:p>
          <a:r>
            <a:rPr lang="en-US" dirty="0" smtClean="0"/>
            <a:t>Dept. of Interior (Fed. Gov’t)</a:t>
          </a:r>
          <a:endParaRPr lang="en-US" dirty="0"/>
        </a:p>
      </dgm:t>
    </dgm:pt>
    <dgm:pt modelId="{DDD4085A-4451-8840-B43B-A033553D9CE8}" type="parTrans" cxnId="{DD12C093-8B6D-CD4B-8763-31EE02632F50}">
      <dgm:prSet/>
      <dgm:spPr/>
      <dgm:t>
        <a:bodyPr/>
        <a:lstStyle/>
        <a:p>
          <a:endParaRPr lang="en-US"/>
        </a:p>
      </dgm:t>
    </dgm:pt>
    <dgm:pt modelId="{53AB7A4D-1A8A-6841-A6A6-C5A36433292F}" type="sibTrans" cxnId="{DD12C093-8B6D-CD4B-8763-31EE02632F50}">
      <dgm:prSet/>
      <dgm:spPr/>
      <dgm:t>
        <a:bodyPr/>
        <a:lstStyle/>
        <a:p>
          <a:endParaRPr lang="en-US"/>
        </a:p>
      </dgm:t>
    </dgm:pt>
    <dgm:pt modelId="{6638F0CB-63B6-F447-925F-599D838C486B}">
      <dgm:prSet phldrT="[Text]"/>
      <dgm:spPr/>
      <dgm:t>
        <a:bodyPr/>
        <a:lstStyle/>
        <a:p>
          <a:r>
            <a:rPr lang="en-US" dirty="0" smtClean="0"/>
            <a:t>Complete surveys and EIA for permit</a:t>
          </a:r>
          <a:endParaRPr lang="en-US" dirty="0"/>
        </a:p>
      </dgm:t>
    </dgm:pt>
    <dgm:pt modelId="{CEB9997A-6BD1-7244-8F27-BF6BE4C8A3F5}" type="parTrans" cxnId="{686104E2-1456-4D49-B3BA-9DC6744AF31D}">
      <dgm:prSet/>
      <dgm:spPr/>
      <dgm:t>
        <a:bodyPr/>
        <a:lstStyle/>
        <a:p>
          <a:endParaRPr lang="en-US"/>
        </a:p>
      </dgm:t>
    </dgm:pt>
    <dgm:pt modelId="{51E169D7-CE63-5C4F-902D-BE6CB7FAB7AB}" type="sibTrans" cxnId="{686104E2-1456-4D49-B3BA-9DC6744AF31D}">
      <dgm:prSet/>
      <dgm:spPr/>
      <dgm:t>
        <a:bodyPr/>
        <a:lstStyle/>
        <a:p>
          <a:endParaRPr lang="en-US"/>
        </a:p>
      </dgm:t>
    </dgm:pt>
    <dgm:pt modelId="{3F47993C-18ED-8945-BA36-94B6635D222A}">
      <dgm:prSet phldrT="[Text]"/>
      <dgm:spPr/>
      <dgm:t>
        <a:bodyPr/>
        <a:lstStyle/>
        <a:p>
          <a:r>
            <a:rPr lang="en-US" dirty="0" smtClean="0"/>
            <a:t>Continually conduct monitoring </a:t>
          </a:r>
          <a:r>
            <a:rPr lang="en-US" altLang="zh-TW" dirty="0" smtClean="0"/>
            <a:t>during construction and post-construction</a:t>
          </a:r>
          <a:endParaRPr lang="en-US" dirty="0"/>
        </a:p>
      </dgm:t>
    </dgm:pt>
    <dgm:pt modelId="{8A07D357-F6F7-3646-82F1-756607C5C3F2}" type="parTrans" cxnId="{41E9894A-DB7E-E24F-A714-B3ED40CE8E16}">
      <dgm:prSet/>
      <dgm:spPr/>
      <dgm:t>
        <a:bodyPr/>
        <a:lstStyle/>
        <a:p>
          <a:endParaRPr lang="en-US"/>
        </a:p>
      </dgm:t>
    </dgm:pt>
    <dgm:pt modelId="{C581D31F-B7F0-7E40-A292-10C388DD91C8}" type="sibTrans" cxnId="{41E9894A-DB7E-E24F-A714-B3ED40CE8E16}">
      <dgm:prSet/>
      <dgm:spPr/>
      <dgm:t>
        <a:bodyPr/>
        <a:lstStyle/>
        <a:p>
          <a:endParaRPr lang="en-US"/>
        </a:p>
      </dgm:t>
    </dgm:pt>
    <dgm:pt modelId="{9914E650-43A9-A54C-80D5-D4FCB81C7ED8}" type="pres">
      <dgm:prSet presAssocID="{905AC2F5-2D1E-0640-824F-3493756FBE3C}" presName="linearFlow" presStyleCnt="0">
        <dgm:presLayoutVars>
          <dgm:resizeHandles val="exact"/>
        </dgm:presLayoutVars>
      </dgm:prSet>
      <dgm:spPr/>
    </dgm:pt>
    <dgm:pt modelId="{F9C8B2D0-5A18-5045-9D93-9857B57C52CF}" type="pres">
      <dgm:prSet presAssocID="{2B9E83B7-ED09-424C-9243-08DDDB8A481F}" presName="node" presStyleLbl="node1" presStyleIdx="0" presStyleCnt="3">
        <dgm:presLayoutVars>
          <dgm:bulletEnabled val="1"/>
        </dgm:presLayoutVars>
      </dgm:prSet>
      <dgm:spPr/>
      <dgm:t>
        <a:bodyPr/>
        <a:lstStyle/>
        <a:p>
          <a:endParaRPr lang="en-US"/>
        </a:p>
      </dgm:t>
    </dgm:pt>
    <dgm:pt modelId="{02CD7618-7339-4948-80F5-AE399379B034}" type="pres">
      <dgm:prSet presAssocID="{53AB7A4D-1A8A-6841-A6A6-C5A36433292F}" presName="sibTrans" presStyleLbl="sibTrans2D1" presStyleIdx="0" presStyleCnt="2"/>
      <dgm:spPr/>
      <dgm:t>
        <a:bodyPr/>
        <a:lstStyle/>
        <a:p>
          <a:endParaRPr lang="en-US"/>
        </a:p>
      </dgm:t>
    </dgm:pt>
    <dgm:pt modelId="{3B506AF3-7DEE-5540-A165-D19495D27570}" type="pres">
      <dgm:prSet presAssocID="{53AB7A4D-1A8A-6841-A6A6-C5A36433292F}" presName="connectorText" presStyleLbl="sibTrans2D1" presStyleIdx="0" presStyleCnt="2"/>
      <dgm:spPr/>
      <dgm:t>
        <a:bodyPr/>
        <a:lstStyle/>
        <a:p>
          <a:endParaRPr lang="en-US"/>
        </a:p>
      </dgm:t>
    </dgm:pt>
    <dgm:pt modelId="{4E70FEFB-CA99-284E-98D5-85CEC96F4B71}" type="pres">
      <dgm:prSet presAssocID="{6638F0CB-63B6-F447-925F-599D838C486B}" presName="node" presStyleLbl="node1" presStyleIdx="1" presStyleCnt="3">
        <dgm:presLayoutVars>
          <dgm:bulletEnabled val="1"/>
        </dgm:presLayoutVars>
      </dgm:prSet>
      <dgm:spPr/>
      <dgm:t>
        <a:bodyPr/>
        <a:lstStyle/>
        <a:p>
          <a:endParaRPr lang="en-US"/>
        </a:p>
      </dgm:t>
    </dgm:pt>
    <dgm:pt modelId="{F9DD90D5-F45A-284C-A545-4AA251848FA0}" type="pres">
      <dgm:prSet presAssocID="{51E169D7-CE63-5C4F-902D-BE6CB7FAB7AB}" presName="sibTrans" presStyleLbl="sibTrans2D1" presStyleIdx="1" presStyleCnt="2"/>
      <dgm:spPr/>
      <dgm:t>
        <a:bodyPr/>
        <a:lstStyle/>
        <a:p>
          <a:endParaRPr lang="en-US"/>
        </a:p>
      </dgm:t>
    </dgm:pt>
    <dgm:pt modelId="{09FB019D-4305-EF44-A4FE-20754F61DDF4}" type="pres">
      <dgm:prSet presAssocID="{51E169D7-CE63-5C4F-902D-BE6CB7FAB7AB}" presName="connectorText" presStyleLbl="sibTrans2D1" presStyleIdx="1" presStyleCnt="2"/>
      <dgm:spPr/>
      <dgm:t>
        <a:bodyPr/>
        <a:lstStyle/>
        <a:p>
          <a:endParaRPr lang="en-US"/>
        </a:p>
      </dgm:t>
    </dgm:pt>
    <dgm:pt modelId="{E13C892F-AE83-8344-B281-62D814FAB24B}" type="pres">
      <dgm:prSet presAssocID="{3F47993C-18ED-8945-BA36-94B6635D222A}" presName="node" presStyleLbl="node1" presStyleIdx="2" presStyleCnt="3">
        <dgm:presLayoutVars>
          <dgm:bulletEnabled val="1"/>
        </dgm:presLayoutVars>
      </dgm:prSet>
      <dgm:spPr/>
      <dgm:t>
        <a:bodyPr/>
        <a:lstStyle/>
        <a:p>
          <a:endParaRPr lang="en-US"/>
        </a:p>
      </dgm:t>
    </dgm:pt>
  </dgm:ptLst>
  <dgm:cxnLst>
    <dgm:cxn modelId="{F630CDDD-D62F-9B47-9EA3-E39F4B95D5D3}" type="presOf" srcId="{3F47993C-18ED-8945-BA36-94B6635D222A}" destId="{E13C892F-AE83-8344-B281-62D814FAB24B}" srcOrd="0" destOrd="0" presId="urn:microsoft.com/office/officeart/2005/8/layout/process2"/>
    <dgm:cxn modelId="{98CA5A72-8968-514E-A05D-6B34B8E011A5}" type="presOf" srcId="{51E169D7-CE63-5C4F-902D-BE6CB7FAB7AB}" destId="{09FB019D-4305-EF44-A4FE-20754F61DDF4}" srcOrd="1" destOrd="0" presId="urn:microsoft.com/office/officeart/2005/8/layout/process2"/>
    <dgm:cxn modelId="{686104E2-1456-4D49-B3BA-9DC6744AF31D}" srcId="{905AC2F5-2D1E-0640-824F-3493756FBE3C}" destId="{6638F0CB-63B6-F447-925F-599D838C486B}" srcOrd="1" destOrd="0" parTransId="{CEB9997A-6BD1-7244-8F27-BF6BE4C8A3F5}" sibTransId="{51E169D7-CE63-5C4F-902D-BE6CB7FAB7AB}"/>
    <dgm:cxn modelId="{676BEDEA-6D89-B94A-BFE5-8B90785FF445}" type="presOf" srcId="{905AC2F5-2D1E-0640-824F-3493756FBE3C}" destId="{9914E650-43A9-A54C-80D5-D4FCB81C7ED8}" srcOrd="0" destOrd="0" presId="urn:microsoft.com/office/officeart/2005/8/layout/process2"/>
    <dgm:cxn modelId="{C4D117EC-C105-2345-98F9-DCD95846EE2E}" type="presOf" srcId="{2B9E83B7-ED09-424C-9243-08DDDB8A481F}" destId="{F9C8B2D0-5A18-5045-9D93-9857B57C52CF}" srcOrd="0" destOrd="0" presId="urn:microsoft.com/office/officeart/2005/8/layout/process2"/>
    <dgm:cxn modelId="{7595A3DA-AA70-0340-AD8D-B43BF228366D}" type="presOf" srcId="{53AB7A4D-1A8A-6841-A6A6-C5A36433292F}" destId="{3B506AF3-7DEE-5540-A165-D19495D27570}" srcOrd="1" destOrd="0" presId="urn:microsoft.com/office/officeart/2005/8/layout/process2"/>
    <dgm:cxn modelId="{41E9894A-DB7E-E24F-A714-B3ED40CE8E16}" srcId="{905AC2F5-2D1E-0640-824F-3493756FBE3C}" destId="{3F47993C-18ED-8945-BA36-94B6635D222A}" srcOrd="2" destOrd="0" parTransId="{8A07D357-F6F7-3646-82F1-756607C5C3F2}" sibTransId="{C581D31F-B7F0-7E40-A292-10C388DD91C8}"/>
    <dgm:cxn modelId="{E025B83D-A1CB-5E42-9383-A072898A88CE}" type="presOf" srcId="{6638F0CB-63B6-F447-925F-599D838C486B}" destId="{4E70FEFB-CA99-284E-98D5-85CEC96F4B71}" srcOrd="0" destOrd="0" presId="urn:microsoft.com/office/officeart/2005/8/layout/process2"/>
    <dgm:cxn modelId="{7FA71195-D10D-8A44-A880-6E95627DF37B}" type="presOf" srcId="{51E169D7-CE63-5C4F-902D-BE6CB7FAB7AB}" destId="{F9DD90D5-F45A-284C-A545-4AA251848FA0}" srcOrd="0" destOrd="0" presId="urn:microsoft.com/office/officeart/2005/8/layout/process2"/>
    <dgm:cxn modelId="{DD12C093-8B6D-CD4B-8763-31EE02632F50}" srcId="{905AC2F5-2D1E-0640-824F-3493756FBE3C}" destId="{2B9E83B7-ED09-424C-9243-08DDDB8A481F}" srcOrd="0" destOrd="0" parTransId="{DDD4085A-4451-8840-B43B-A033553D9CE8}" sibTransId="{53AB7A4D-1A8A-6841-A6A6-C5A36433292F}"/>
    <dgm:cxn modelId="{450AAEA6-4E61-2E49-940E-5139B6D871C5}" type="presOf" srcId="{53AB7A4D-1A8A-6841-A6A6-C5A36433292F}" destId="{02CD7618-7339-4948-80F5-AE399379B034}" srcOrd="0" destOrd="0" presId="urn:microsoft.com/office/officeart/2005/8/layout/process2"/>
    <dgm:cxn modelId="{F59FFE05-D6CF-EA42-80AD-DE0DCB0B570C}" type="presParOf" srcId="{9914E650-43A9-A54C-80D5-D4FCB81C7ED8}" destId="{F9C8B2D0-5A18-5045-9D93-9857B57C52CF}" srcOrd="0" destOrd="0" presId="urn:microsoft.com/office/officeart/2005/8/layout/process2"/>
    <dgm:cxn modelId="{751D55A6-398F-7545-AD80-FA2C2ADFD2CE}" type="presParOf" srcId="{9914E650-43A9-A54C-80D5-D4FCB81C7ED8}" destId="{02CD7618-7339-4948-80F5-AE399379B034}" srcOrd="1" destOrd="0" presId="urn:microsoft.com/office/officeart/2005/8/layout/process2"/>
    <dgm:cxn modelId="{3AF915C9-2F0E-A44E-8F4A-ADADCAEE8E03}" type="presParOf" srcId="{02CD7618-7339-4948-80F5-AE399379B034}" destId="{3B506AF3-7DEE-5540-A165-D19495D27570}" srcOrd="0" destOrd="0" presId="urn:microsoft.com/office/officeart/2005/8/layout/process2"/>
    <dgm:cxn modelId="{CA2A8EA8-35B0-CD4D-A71C-C1FCBC807524}" type="presParOf" srcId="{9914E650-43A9-A54C-80D5-D4FCB81C7ED8}" destId="{4E70FEFB-CA99-284E-98D5-85CEC96F4B71}" srcOrd="2" destOrd="0" presId="urn:microsoft.com/office/officeart/2005/8/layout/process2"/>
    <dgm:cxn modelId="{232D0DFB-796D-E242-BAA7-DFFD87A59E96}" type="presParOf" srcId="{9914E650-43A9-A54C-80D5-D4FCB81C7ED8}" destId="{F9DD90D5-F45A-284C-A545-4AA251848FA0}" srcOrd="3" destOrd="0" presId="urn:microsoft.com/office/officeart/2005/8/layout/process2"/>
    <dgm:cxn modelId="{5E495A73-4959-924A-AA69-F7C6CF274798}" type="presParOf" srcId="{F9DD90D5-F45A-284C-A545-4AA251848FA0}" destId="{09FB019D-4305-EF44-A4FE-20754F61DDF4}" srcOrd="0" destOrd="0" presId="urn:microsoft.com/office/officeart/2005/8/layout/process2"/>
    <dgm:cxn modelId="{1AFDD0A3-5D40-CD49-B5A0-ABB7218715D0}" type="presParOf" srcId="{9914E650-43A9-A54C-80D5-D4FCB81C7ED8}" destId="{E13C892F-AE83-8344-B281-62D814FAB24B}"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8B24A-83C6-7B42-8B30-A22D779A65D3}"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ACE60600-DFD1-A34A-A12C-B9018FD9294B}">
      <dgm:prSet/>
      <dgm:spPr/>
      <dgm:t>
        <a:bodyPr/>
        <a:lstStyle/>
        <a:p>
          <a:r>
            <a:rPr lang="en-US" dirty="0" smtClean="0"/>
            <a:t>Federal</a:t>
          </a:r>
          <a:endParaRPr lang="en-US" dirty="0"/>
        </a:p>
      </dgm:t>
    </dgm:pt>
    <dgm:pt modelId="{6AC50FC0-3863-F64A-9217-751BFCFDCB88}" type="parTrans" cxnId="{24998087-1926-AB46-A684-67322C7EBB67}">
      <dgm:prSet/>
      <dgm:spPr/>
      <dgm:t>
        <a:bodyPr/>
        <a:lstStyle/>
        <a:p>
          <a:endParaRPr lang="en-US"/>
        </a:p>
      </dgm:t>
    </dgm:pt>
    <dgm:pt modelId="{61137A04-00D2-354D-9C60-1531F7AF9EE2}" type="sibTrans" cxnId="{24998087-1926-AB46-A684-67322C7EBB67}">
      <dgm:prSet/>
      <dgm:spPr/>
      <dgm:t>
        <a:bodyPr/>
        <a:lstStyle/>
        <a:p>
          <a:endParaRPr lang="en-US"/>
        </a:p>
      </dgm:t>
    </dgm:pt>
    <dgm:pt modelId="{61D7A71B-265A-AA4E-873B-15033BF8A1ED}">
      <dgm:prSet/>
      <dgm:spPr/>
      <dgm:t>
        <a:bodyPr/>
        <a:lstStyle/>
        <a:p>
          <a:r>
            <a:rPr lang="en-US" dirty="0" smtClean="0"/>
            <a:t>State</a:t>
          </a:r>
          <a:endParaRPr lang="en-US" dirty="0"/>
        </a:p>
      </dgm:t>
    </dgm:pt>
    <dgm:pt modelId="{E697F758-878C-D342-B0CE-60AE7E8CCE0C}" type="parTrans" cxnId="{B0433C0E-0FF5-FC4D-8C6B-7D53DCC61E7E}">
      <dgm:prSet/>
      <dgm:spPr/>
      <dgm:t>
        <a:bodyPr/>
        <a:lstStyle/>
        <a:p>
          <a:endParaRPr lang="en-US"/>
        </a:p>
      </dgm:t>
    </dgm:pt>
    <dgm:pt modelId="{89CBD815-E520-2C49-82C4-D491BE009540}" type="sibTrans" cxnId="{B0433C0E-0FF5-FC4D-8C6B-7D53DCC61E7E}">
      <dgm:prSet/>
      <dgm:spPr/>
      <dgm:t>
        <a:bodyPr/>
        <a:lstStyle/>
        <a:p>
          <a:endParaRPr lang="en-US"/>
        </a:p>
      </dgm:t>
    </dgm:pt>
    <dgm:pt modelId="{E4CEEAC9-1E33-9A4D-8C78-FE8DC06E78BF}" type="pres">
      <dgm:prSet presAssocID="{A678B24A-83C6-7B42-8B30-A22D779A65D3}" presName="outerComposite" presStyleCnt="0">
        <dgm:presLayoutVars>
          <dgm:chMax val="2"/>
          <dgm:animLvl val="lvl"/>
          <dgm:resizeHandles val="exact"/>
        </dgm:presLayoutVars>
      </dgm:prSet>
      <dgm:spPr/>
      <dgm:t>
        <a:bodyPr/>
        <a:lstStyle/>
        <a:p>
          <a:endParaRPr lang="en-US"/>
        </a:p>
      </dgm:t>
    </dgm:pt>
    <dgm:pt modelId="{E8D89393-8CA8-5846-9EC9-C6EEF92B9E47}" type="pres">
      <dgm:prSet presAssocID="{A678B24A-83C6-7B42-8B30-A22D779A65D3}" presName="dummyMaxCanvas" presStyleCnt="0"/>
      <dgm:spPr/>
    </dgm:pt>
    <dgm:pt modelId="{60FFEFE9-5CC1-3040-8528-B2359014B559}" type="pres">
      <dgm:prSet presAssocID="{A678B24A-83C6-7B42-8B30-A22D779A65D3}" presName="parentComposite" presStyleCnt="0"/>
      <dgm:spPr/>
    </dgm:pt>
    <dgm:pt modelId="{256F8EB2-225A-7341-A3DC-F56B825865AF}" type="pres">
      <dgm:prSet presAssocID="{A678B24A-83C6-7B42-8B30-A22D779A65D3}" presName="parent1" presStyleLbl="alignAccFollowNode1" presStyleIdx="0" presStyleCnt="4">
        <dgm:presLayoutVars>
          <dgm:chMax val="4"/>
        </dgm:presLayoutVars>
      </dgm:prSet>
      <dgm:spPr/>
      <dgm:t>
        <a:bodyPr/>
        <a:lstStyle/>
        <a:p>
          <a:endParaRPr lang="en-US"/>
        </a:p>
      </dgm:t>
    </dgm:pt>
    <dgm:pt modelId="{AE3D95CA-3D09-7F4A-8189-0C4FE646864F}" type="pres">
      <dgm:prSet presAssocID="{A678B24A-83C6-7B42-8B30-A22D779A65D3}" presName="parent2" presStyleLbl="alignAccFollowNode1" presStyleIdx="1" presStyleCnt="4">
        <dgm:presLayoutVars>
          <dgm:chMax val="4"/>
        </dgm:presLayoutVars>
      </dgm:prSet>
      <dgm:spPr/>
      <dgm:t>
        <a:bodyPr/>
        <a:lstStyle/>
        <a:p>
          <a:endParaRPr lang="en-US"/>
        </a:p>
      </dgm:t>
    </dgm:pt>
    <dgm:pt modelId="{B371645B-CBBA-D647-9059-639757736983}" type="pres">
      <dgm:prSet presAssocID="{A678B24A-83C6-7B42-8B30-A22D779A65D3}" presName="childrenComposite" presStyleCnt="0"/>
      <dgm:spPr/>
    </dgm:pt>
    <dgm:pt modelId="{0BD14983-EFC1-8140-98D7-FCD727784127}" type="pres">
      <dgm:prSet presAssocID="{A678B24A-83C6-7B42-8B30-A22D779A65D3}" presName="dummyMaxCanvas_ChildArea" presStyleCnt="0"/>
      <dgm:spPr/>
    </dgm:pt>
    <dgm:pt modelId="{49FFA45C-9832-C046-97A3-266F52634D6C}" type="pres">
      <dgm:prSet presAssocID="{A678B24A-83C6-7B42-8B30-A22D779A65D3}" presName="fulcrum" presStyleLbl="alignAccFollowNode1" presStyleIdx="2" presStyleCnt="4"/>
      <dgm:spPr/>
    </dgm:pt>
    <dgm:pt modelId="{ABCBBFDE-9EC1-1B41-BF46-F6EA618DA3CE}" type="pres">
      <dgm:prSet presAssocID="{A678B24A-83C6-7B42-8B30-A22D779A65D3}" presName="balance_00" presStyleLbl="alignAccFollowNode1" presStyleIdx="3" presStyleCnt="4">
        <dgm:presLayoutVars>
          <dgm:bulletEnabled val="1"/>
        </dgm:presLayoutVars>
      </dgm:prSet>
      <dgm:spPr/>
    </dgm:pt>
  </dgm:ptLst>
  <dgm:cxnLst>
    <dgm:cxn modelId="{D27CB0E0-F64E-8F4C-BCAC-1F2705DB7623}" type="presOf" srcId="{ACE60600-DFD1-A34A-A12C-B9018FD9294B}" destId="{256F8EB2-225A-7341-A3DC-F56B825865AF}" srcOrd="0" destOrd="0" presId="urn:microsoft.com/office/officeart/2005/8/layout/balance1"/>
    <dgm:cxn modelId="{870ECEDD-C561-6C46-8A19-90F2AF0CC06E}" type="presOf" srcId="{A678B24A-83C6-7B42-8B30-A22D779A65D3}" destId="{E4CEEAC9-1E33-9A4D-8C78-FE8DC06E78BF}" srcOrd="0" destOrd="0" presId="urn:microsoft.com/office/officeart/2005/8/layout/balance1"/>
    <dgm:cxn modelId="{B0433C0E-0FF5-FC4D-8C6B-7D53DCC61E7E}" srcId="{A678B24A-83C6-7B42-8B30-A22D779A65D3}" destId="{61D7A71B-265A-AA4E-873B-15033BF8A1ED}" srcOrd="1" destOrd="0" parTransId="{E697F758-878C-D342-B0CE-60AE7E8CCE0C}" sibTransId="{89CBD815-E520-2C49-82C4-D491BE009540}"/>
    <dgm:cxn modelId="{24998087-1926-AB46-A684-67322C7EBB67}" srcId="{A678B24A-83C6-7B42-8B30-A22D779A65D3}" destId="{ACE60600-DFD1-A34A-A12C-B9018FD9294B}" srcOrd="0" destOrd="0" parTransId="{6AC50FC0-3863-F64A-9217-751BFCFDCB88}" sibTransId="{61137A04-00D2-354D-9C60-1531F7AF9EE2}"/>
    <dgm:cxn modelId="{86D57F99-ED31-2E43-AE1D-912F09F526FD}" type="presOf" srcId="{61D7A71B-265A-AA4E-873B-15033BF8A1ED}" destId="{AE3D95CA-3D09-7F4A-8189-0C4FE646864F}" srcOrd="0" destOrd="0" presId="urn:microsoft.com/office/officeart/2005/8/layout/balance1"/>
    <dgm:cxn modelId="{063D3747-18BE-AB4D-B819-0F810B4D720C}" type="presParOf" srcId="{E4CEEAC9-1E33-9A4D-8C78-FE8DC06E78BF}" destId="{E8D89393-8CA8-5846-9EC9-C6EEF92B9E47}" srcOrd="0" destOrd="0" presId="urn:microsoft.com/office/officeart/2005/8/layout/balance1"/>
    <dgm:cxn modelId="{85EF0714-A8E5-4C4F-8F17-24F13EA1D031}" type="presParOf" srcId="{E4CEEAC9-1E33-9A4D-8C78-FE8DC06E78BF}" destId="{60FFEFE9-5CC1-3040-8528-B2359014B559}" srcOrd="1" destOrd="0" presId="urn:microsoft.com/office/officeart/2005/8/layout/balance1"/>
    <dgm:cxn modelId="{9D7663C1-5BB8-0446-BCCF-66AF248A5E05}" type="presParOf" srcId="{60FFEFE9-5CC1-3040-8528-B2359014B559}" destId="{256F8EB2-225A-7341-A3DC-F56B825865AF}" srcOrd="0" destOrd="0" presId="urn:microsoft.com/office/officeart/2005/8/layout/balance1"/>
    <dgm:cxn modelId="{C948F524-251B-BD44-9C7D-D7225ED5C0D0}" type="presParOf" srcId="{60FFEFE9-5CC1-3040-8528-B2359014B559}" destId="{AE3D95CA-3D09-7F4A-8189-0C4FE646864F}" srcOrd="1" destOrd="0" presId="urn:microsoft.com/office/officeart/2005/8/layout/balance1"/>
    <dgm:cxn modelId="{E091CF03-6A37-C243-B526-B68335A1C555}" type="presParOf" srcId="{E4CEEAC9-1E33-9A4D-8C78-FE8DC06E78BF}" destId="{B371645B-CBBA-D647-9059-639757736983}" srcOrd="2" destOrd="0" presId="urn:microsoft.com/office/officeart/2005/8/layout/balance1"/>
    <dgm:cxn modelId="{E8E269C1-2BAC-B243-A63A-8277661AA291}" type="presParOf" srcId="{B371645B-CBBA-D647-9059-639757736983}" destId="{0BD14983-EFC1-8140-98D7-FCD727784127}" srcOrd="0" destOrd="0" presId="urn:microsoft.com/office/officeart/2005/8/layout/balance1"/>
    <dgm:cxn modelId="{19621985-4285-F445-BE38-994D32BB1F73}" type="presParOf" srcId="{B371645B-CBBA-D647-9059-639757736983}" destId="{49FFA45C-9832-C046-97A3-266F52634D6C}" srcOrd="1" destOrd="0" presId="urn:microsoft.com/office/officeart/2005/8/layout/balance1"/>
    <dgm:cxn modelId="{A9BDF844-0339-0F4B-BC18-7E6DE005C200}" type="presParOf" srcId="{B371645B-CBBA-D647-9059-639757736983}" destId="{ABCBBFDE-9EC1-1B41-BF46-F6EA618DA3CE}" srcOrd="2"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BBF554-FC07-2F4F-ADD8-282F1F129878}" type="doc">
      <dgm:prSet loTypeId="urn:microsoft.com/office/officeart/2005/8/layout/chevron1" loCatId="" qsTypeId="urn:microsoft.com/office/officeart/2005/8/quickstyle/simple4" qsCatId="simple" csTypeId="urn:microsoft.com/office/officeart/2005/8/colors/accent1_2" csCatId="accent1" phldr="1"/>
      <dgm:spPr/>
    </dgm:pt>
    <dgm:pt modelId="{A499B019-E8AA-2143-97F7-73EF2611BEE1}">
      <dgm:prSet phldrT="[Text]"/>
      <dgm:spPr/>
      <dgm:t>
        <a:bodyPr/>
        <a:lstStyle/>
        <a:p>
          <a:r>
            <a:rPr lang="en-US" dirty="0" smtClean="0"/>
            <a:t>Create online account with MMO</a:t>
          </a:r>
          <a:endParaRPr lang="en-US" dirty="0"/>
        </a:p>
      </dgm:t>
    </dgm:pt>
    <dgm:pt modelId="{57980D90-07CD-3F4C-BFDA-085D132B640E}" type="parTrans" cxnId="{143EED4C-7CEE-2742-8B8B-FDEA96CA6E0E}">
      <dgm:prSet/>
      <dgm:spPr/>
      <dgm:t>
        <a:bodyPr/>
        <a:lstStyle/>
        <a:p>
          <a:endParaRPr lang="en-US"/>
        </a:p>
      </dgm:t>
    </dgm:pt>
    <dgm:pt modelId="{18BCDD4F-ACC6-0F4B-87FB-073D719BFB50}" type="sibTrans" cxnId="{143EED4C-7CEE-2742-8B8B-FDEA96CA6E0E}">
      <dgm:prSet/>
      <dgm:spPr/>
      <dgm:t>
        <a:bodyPr/>
        <a:lstStyle/>
        <a:p>
          <a:endParaRPr lang="en-US"/>
        </a:p>
      </dgm:t>
    </dgm:pt>
    <dgm:pt modelId="{9AB6ED21-1CEA-264E-B82F-55EACB43EF96}">
      <dgm:prSet phldrT="[Text]"/>
      <dgm:spPr/>
      <dgm:t>
        <a:bodyPr/>
        <a:lstStyle/>
        <a:p>
          <a:r>
            <a:rPr lang="en-US" dirty="0" smtClean="0"/>
            <a:t>Submit the required documents and pay associated fees</a:t>
          </a:r>
          <a:endParaRPr lang="en-US" dirty="0"/>
        </a:p>
      </dgm:t>
    </dgm:pt>
    <dgm:pt modelId="{E625AAD8-A38F-0E4B-8460-77CFE7748F99}" type="parTrans" cxnId="{D093C22D-5F2B-6444-BEE5-10AD3173827D}">
      <dgm:prSet/>
      <dgm:spPr/>
      <dgm:t>
        <a:bodyPr/>
        <a:lstStyle/>
        <a:p>
          <a:endParaRPr lang="en-US"/>
        </a:p>
      </dgm:t>
    </dgm:pt>
    <dgm:pt modelId="{C96FA385-BB63-3940-83AF-916E23C37FFD}" type="sibTrans" cxnId="{D093C22D-5F2B-6444-BEE5-10AD3173827D}">
      <dgm:prSet/>
      <dgm:spPr/>
      <dgm:t>
        <a:bodyPr/>
        <a:lstStyle/>
        <a:p>
          <a:endParaRPr lang="en-US"/>
        </a:p>
      </dgm:t>
    </dgm:pt>
    <dgm:pt modelId="{C2BB211A-A3B8-B14B-A4DA-264935D89021}">
      <dgm:prSet phldrT="[Text]"/>
      <dgm:spPr/>
      <dgm:t>
        <a:bodyPr/>
        <a:lstStyle/>
        <a:p>
          <a:r>
            <a:rPr lang="en-US" dirty="0" smtClean="0"/>
            <a:t>Agree to monitoring in order to begin construction</a:t>
          </a:r>
          <a:endParaRPr lang="en-US" dirty="0"/>
        </a:p>
      </dgm:t>
    </dgm:pt>
    <dgm:pt modelId="{8926C822-E106-8A42-9FAA-1439DA194F99}" type="parTrans" cxnId="{FAFF965A-8628-DC4F-97C3-691095AD787A}">
      <dgm:prSet/>
      <dgm:spPr/>
      <dgm:t>
        <a:bodyPr/>
        <a:lstStyle/>
        <a:p>
          <a:endParaRPr lang="en-US"/>
        </a:p>
      </dgm:t>
    </dgm:pt>
    <dgm:pt modelId="{96AEE6A0-F184-E14E-BA02-80823DAA52A8}" type="sibTrans" cxnId="{FAFF965A-8628-DC4F-97C3-691095AD787A}">
      <dgm:prSet/>
      <dgm:spPr/>
      <dgm:t>
        <a:bodyPr/>
        <a:lstStyle/>
        <a:p>
          <a:endParaRPr lang="en-US"/>
        </a:p>
      </dgm:t>
    </dgm:pt>
    <dgm:pt modelId="{F281D497-D1EB-0843-A1C2-D7E54BE13CC6}" type="pres">
      <dgm:prSet presAssocID="{9FBBF554-FC07-2F4F-ADD8-282F1F129878}" presName="Name0" presStyleCnt="0">
        <dgm:presLayoutVars>
          <dgm:dir/>
          <dgm:animLvl val="lvl"/>
          <dgm:resizeHandles val="exact"/>
        </dgm:presLayoutVars>
      </dgm:prSet>
      <dgm:spPr/>
    </dgm:pt>
    <dgm:pt modelId="{E1FA779D-2E0E-EF4D-922B-ACD7653AC7D6}" type="pres">
      <dgm:prSet presAssocID="{A499B019-E8AA-2143-97F7-73EF2611BEE1}" presName="parTxOnly" presStyleLbl="node1" presStyleIdx="0" presStyleCnt="3">
        <dgm:presLayoutVars>
          <dgm:chMax val="0"/>
          <dgm:chPref val="0"/>
          <dgm:bulletEnabled val="1"/>
        </dgm:presLayoutVars>
      </dgm:prSet>
      <dgm:spPr/>
      <dgm:t>
        <a:bodyPr/>
        <a:lstStyle/>
        <a:p>
          <a:endParaRPr lang="en-US"/>
        </a:p>
      </dgm:t>
    </dgm:pt>
    <dgm:pt modelId="{4C1BB3A5-1356-F741-9FB1-ECFB2175C7C1}" type="pres">
      <dgm:prSet presAssocID="{18BCDD4F-ACC6-0F4B-87FB-073D719BFB50}" presName="parTxOnlySpace" presStyleCnt="0"/>
      <dgm:spPr/>
    </dgm:pt>
    <dgm:pt modelId="{AF830304-A1F9-884E-B4C0-F37739221026}" type="pres">
      <dgm:prSet presAssocID="{9AB6ED21-1CEA-264E-B82F-55EACB43EF96}" presName="parTxOnly" presStyleLbl="node1" presStyleIdx="1" presStyleCnt="3">
        <dgm:presLayoutVars>
          <dgm:chMax val="0"/>
          <dgm:chPref val="0"/>
          <dgm:bulletEnabled val="1"/>
        </dgm:presLayoutVars>
      </dgm:prSet>
      <dgm:spPr/>
      <dgm:t>
        <a:bodyPr/>
        <a:lstStyle/>
        <a:p>
          <a:endParaRPr lang="en-US"/>
        </a:p>
      </dgm:t>
    </dgm:pt>
    <dgm:pt modelId="{5A213539-4E76-DB49-A44C-4F45EB119E53}" type="pres">
      <dgm:prSet presAssocID="{C96FA385-BB63-3940-83AF-916E23C37FFD}" presName="parTxOnlySpace" presStyleCnt="0"/>
      <dgm:spPr/>
    </dgm:pt>
    <dgm:pt modelId="{D97BDC64-BF94-9144-AB97-D335F9CECCB0}" type="pres">
      <dgm:prSet presAssocID="{C2BB211A-A3B8-B14B-A4DA-264935D89021}" presName="parTxOnly" presStyleLbl="node1" presStyleIdx="2" presStyleCnt="3">
        <dgm:presLayoutVars>
          <dgm:chMax val="0"/>
          <dgm:chPref val="0"/>
          <dgm:bulletEnabled val="1"/>
        </dgm:presLayoutVars>
      </dgm:prSet>
      <dgm:spPr/>
      <dgm:t>
        <a:bodyPr/>
        <a:lstStyle/>
        <a:p>
          <a:endParaRPr lang="en-US"/>
        </a:p>
      </dgm:t>
    </dgm:pt>
  </dgm:ptLst>
  <dgm:cxnLst>
    <dgm:cxn modelId="{D093C22D-5F2B-6444-BEE5-10AD3173827D}" srcId="{9FBBF554-FC07-2F4F-ADD8-282F1F129878}" destId="{9AB6ED21-1CEA-264E-B82F-55EACB43EF96}" srcOrd="1" destOrd="0" parTransId="{E625AAD8-A38F-0E4B-8460-77CFE7748F99}" sibTransId="{C96FA385-BB63-3940-83AF-916E23C37FFD}"/>
    <dgm:cxn modelId="{1BEA3DA4-80E3-E54C-A9F2-EBE725887857}" type="presOf" srcId="{A499B019-E8AA-2143-97F7-73EF2611BEE1}" destId="{E1FA779D-2E0E-EF4D-922B-ACD7653AC7D6}" srcOrd="0" destOrd="0" presId="urn:microsoft.com/office/officeart/2005/8/layout/chevron1"/>
    <dgm:cxn modelId="{FAFF965A-8628-DC4F-97C3-691095AD787A}" srcId="{9FBBF554-FC07-2F4F-ADD8-282F1F129878}" destId="{C2BB211A-A3B8-B14B-A4DA-264935D89021}" srcOrd="2" destOrd="0" parTransId="{8926C822-E106-8A42-9FAA-1439DA194F99}" sibTransId="{96AEE6A0-F184-E14E-BA02-80823DAA52A8}"/>
    <dgm:cxn modelId="{D423CA8F-1E40-4D48-8FDB-98DD25CFB221}" type="presOf" srcId="{9FBBF554-FC07-2F4F-ADD8-282F1F129878}" destId="{F281D497-D1EB-0843-A1C2-D7E54BE13CC6}" srcOrd="0" destOrd="0" presId="urn:microsoft.com/office/officeart/2005/8/layout/chevron1"/>
    <dgm:cxn modelId="{BEDB2D9A-3B3F-E84A-A19D-5D07E3DD974D}" type="presOf" srcId="{C2BB211A-A3B8-B14B-A4DA-264935D89021}" destId="{D97BDC64-BF94-9144-AB97-D335F9CECCB0}" srcOrd="0" destOrd="0" presId="urn:microsoft.com/office/officeart/2005/8/layout/chevron1"/>
    <dgm:cxn modelId="{143EED4C-7CEE-2742-8B8B-FDEA96CA6E0E}" srcId="{9FBBF554-FC07-2F4F-ADD8-282F1F129878}" destId="{A499B019-E8AA-2143-97F7-73EF2611BEE1}" srcOrd="0" destOrd="0" parTransId="{57980D90-07CD-3F4C-BFDA-085D132B640E}" sibTransId="{18BCDD4F-ACC6-0F4B-87FB-073D719BFB50}"/>
    <dgm:cxn modelId="{C5F88721-2ABA-9940-8998-673CD514A8FE}" type="presOf" srcId="{9AB6ED21-1CEA-264E-B82F-55EACB43EF96}" destId="{AF830304-A1F9-884E-B4C0-F37739221026}" srcOrd="0" destOrd="0" presId="urn:microsoft.com/office/officeart/2005/8/layout/chevron1"/>
    <dgm:cxn modelId="{42FB7FF9-0D73-554E-9B0C-53F0882DA63E}" type="presParOf" srcId="{F281D497-D1EB-0843-A1C2-D7E54BE13CC6}" destId="{E1FA779D-2E0E-EF4D-922B-ACD7653AC7D6}" srcOrd="0" destOrd="0" presId="urn:microsoft.com/office/officeart/2005/8/layout/chevron1"/>
    <dgm:cxn modelId="{01FC2C17-681F-614A-BD20-3A4207AD7F6F}" type="presParOf" srcId="{F281D497-D1EB-0843-A1C2-D7E54BE13CC6}" destId="{4C1BB3A5-1356-F741-9FB1-ECFB2175C7C1}" srcOrd="1" destOrd="0" presId="urn:microsoft.com/office/officeart/2005/8/layout/chevron1"/>
    <dgm:cxn modelId="{E0E8A0EA-178A-4342-9C02-26AF0B8DCD76}" type="presParOf" srcId="{F281D497-D1EB-0843-A1C2-D7E54BE13CC6}" destId="{AF830304-A1F9-884E-B4C0-F37739221026}" srcOrd="2" destOrd="0" presId="urn:microsoft.com/office/officeart/2005/8/layout/chevron1"/>
    <dgm:cxn modelId="{59BEF8A8-9A85-BD44-84C7-12C5733B8771}" type="presParOf" srcId="{F281D497-D1EB-0843-A1C2-D7E54BE13CC6}" destId="{5A213539-4E76-DB49-A44C-4F45EB119E53}" srcOrd="3" destOrd="0" presId="urn:microsoft.com/office/officeart/2005/8/layout/chevron1"/>
    <dgm:cxn modelId="{7F701AE3-101C-5242-A8D7-905FF5E50694}" type="presParOf" srcId="{F281D497-D1EB-0843-A1C2-D7E54BE13CC6}" destId="{D97BDC64-BF94-9144-AB97-D335F9CECCB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8B2D0-5A18-5045-9D93-9857B57C52CF}">
      <dsp:nvSpPr>
        <dsp:cNvPr id="0" name=""/>
        <dsp:cNvSpPr/>
      </dsp:nvSpPr>
      <dsp:spPr>
        <a:xfrm>
          <a:off x="85454" y="0"/>
          <a:ext cx="3189489" cy="88905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Dept. of Interior (Fed. Gov’t)</a:t>
          </a:r>
          <a:endParaRPr lang="en-US" sz="1700" kern="1200" dirty="0"/>
        </a:p>
      </dsp:txBody>
      <dsp:txXfrm>
        <a:off x="111494" y="26040"/>
        <a:ext cx="3137409" cy="836976"/>
      </dsp:txXfrm>
    </dsp:sp>
    <dsp:sp modelId="{02CD7618-7339-4948-80F5-AE399379B034}">
      <dsp:nvSpPr>
        <dsp:cNvPr id="0" name=""/>
        <dsp:cNvSpPr/>
      </dsp:nvSpPr>
      <dsp:spPr>
        <a:xfrm rot="5400000">
          <a:off x="1513500" y="911282"/>
          <a:ext cx="333396" cy="4000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60176" y="944622"/>
        <a:ext cx="240045" cy="233377"/>
      </dsp:txXfrm>
    </dsp:sp>
    <dsp:sp modelId="{4E70FEFB-CA99-284E-98D5-85CEC96F4B71}">
      <dsp:nvSpPr>
        <dsp:cNvPr id="0" name=""/>
        <dsp:cNvSpPr/>
      </dsp:nvSpPr>
      <dsp:spPr>
        <a:xfrm>
          <a:off x="85454" y="1333584"/>
          <a:ext cx="3189489" cy="88905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Complete surveys and EIA for permit</a:t>
          </a:r>
          <a:endParaRPr lang="en-US" sz="1700" kern="1200" dirty="0"/>
        </a:p>
      </dsp:txBody>
      <dsp:txXfrm>
        <a:off x="111494" y="1359624"/>
        <a:ext cx="3137409" cy="836976"/>
      </dsp:txXfrm>
    </dsp:sp>
    <dsp:sp modelId="{F9DD90D5-F45A-284C-A545-4AA251848FA0}">
      <dsp:nvSpPr>
        <dsp:cNvPr id="0" name=""/>
        <dsp:cNvSpPr/>
      </dsp:nvSpPr>
      <dsp:spPr>
        <a:xfrm rot="5400000">
          <a:off x="1513500" y="2244867"/>
          <a:ext cx="333396" cy="4000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60176" y="2278207"/>
        <a:ext cx="240045" cy="233377"/>
      </dsp:txXfrm>
    </dsp:sp>
    <dsp:sp modelId="{E13C892F-AE83-8344-B281-62D814FAB24B}">
      <dsp:nvSpPr>
        <dsp:cNvPr id="0" name=""/>
        <dsp:cNvSpPr/>
      </dsp:nvSpPr>
      <dsp:spPr>
        <a:xfrm>
          <a:off x="85454" y="2667168"/>
          <a:ext cx="3189489" cy="88905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Continually conduct monitoring </a:t>
          </a:r>
          <a:r>
            <a:rPr lang="en-US" altLang="zh-TW" sz="1700" kern="1200" dirty="0" smtClean="0"/>
            <a:t>during construction and post-construction</a:t>
          </a:r>
          <a:endParaRPr lang="en-US" sz="1700" kern="1200" dirty="0"/>
        </a:p>
      </dsp:txBody>
      <dsp:txXfrm>
        <a:off x="111494" y="2693208"/>
        <a:ext cx="3137409" cy="836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F8EB2-225A-7341-A3DC-F56B825865AF}">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Federal</a:t>
          </a:r>
          <a:endParaRPr lang="en-US" sz="2800" kern="1200" dirty="0"/>
        </a:p>
      </dsp:txBody>
      <dsp:txXfrm>
        <a:off x="1283646" y="23806"/>
        <a:ext cx="1415428" cy="765188"/>
      </dsp:txXfrm>
    </dsp:sp>
    <dsp:sp modelId="{AE3D95CA-3D09-7F4A-8189-0C4FE646864F}">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State</a:t>
          </a:r>
          <a:endParaRPr lang="en-US" sz="2800" kern="1200" dirty="0"/>
        </a:p>
      </dsp:txBody>
      <dsp:txXfrm>
        <a:off x="3396926" y="23806"/>
        <a:ext cx="1415428" cy="765188"/>
      </dsp:txXfrm>
    </dsp:sp>
    <dsp:sp modelId="{49FFA45C-9832-C046-97A3-266F52634D6C}">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CBBFDE-9EC1-1B41-BF46-F6EA618DA3CE}">
      <dsp:nvSpPr>
        <dsp:cNvPr id="0" name=""/>
        <dsp:cNvSpPr/>
      </dsp:nvSpPr>
      <dsp:spPr>
        <a:xfrm>
          <a:off x="1219200" y="3199180"/>
          <a:ext cx="3657600" cy="24709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779D-2E0E-EF4D-922B-ACD7653AC7D6}">
      <dsp:nvSpPr>
        <dsp:cNvPr id="0" name=""/>
        <dsp:cNvSpPr/>
      </dsp:nvSpPr>
      <dsp:spPr>
        <a:xfrm>
          <a:off x="1785" y="1596826"/>
          <a:ext cx="2175867" cy="87034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Create online account with MMO</a:t>
          </a:r>
          <a:endParaRPr lang="en-US" sz="1200" kern="1200" dirty="0"/>
        </a:p>
      </dsp:txBody>
      <dsp:txXfrm>
        <a:off x="436958" y="1596826"/>
        <a:ext cx="1305521" cy="870346"/>
      </dsp:txXfrm>
    </dsp:sp>
    <dsp:sp modelId="{AF830304-A1F9-884E-B4C0-F37739221026}">
      <dsp:nvSpPr>
        <dsp:cNvPr id="0" name=""/>
        <dsp:cNvSpPr/>
      </dsp:nvSpPr>
      <dsp:spPr>
        <a:xfrm>
          <a:off x="1960066" y="1596826"/>
          <a:ext cx="2175867" cy="87034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Submit the required documents and pay associated fees</a:t>
          </a:r>
          <a:endParaRPr lang="en-US" sz="1200" kern="1200" dirty="0"/>
        </a:p>
      </dsp:txBody>
      <dsp:txXfrm>
        <a:off x="2395239" y="1596826"/>
        <a:ext cx="1305521" cy="870346"/>
      </dsp:txXfrm>
    </dsp:sp>
    <dsp:sp modelId="{D97BDC64-BF94-9144-AB97-D335F9CECCB0}">
      <dsp:nvSpPr>
        <dsp:cNvPr id="0" name=""/>
        <dsp:cNvSpPr/>
      </dsp:nvSpPr>
      <dsp:spPr>
        <a:xfrm>
          <a:off x="3918346" y="1596826"/>
          <a:ext cx="2175867" cy="87034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Agree to monitoring in order to begin construction</a:t>
          </a:r>
          <a:endParaRPr lang="en-US" sz="1200" kern="1200" dirty="0"/>
        </a:p>
      </dsp:txBody>
      <dsp:txXfrm>
        <a:off x="4353519" y="1596826"/>
        <a:ext cx="1305521" cy="8703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7/30/18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7/30/18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7/30/18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7/30/18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7/30/18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7/30/18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7/30/18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7/30/18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7/30/18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7/30/18</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latimes.com/business/la-fi-wind-farms-california-navy-20180508-story.html" TargetMode="External"/><Relationship Id="rId4" Type="http://schemas.openxmlformats.org/officeDocument/2006/relationships/hyperlink" Target="https://www.nytimes.com/2017/12/19/us/offshore-cape-wind-farm.html" TargetMode="External"/><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ytimes.com/2017/12/19/us/offshore-cape-wind-farm.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wwind.com/project/block-island-wind-far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ytimes.com/2016/08/23/science/americas-first-offshore-wind-farm-may-power-up-a-new-industry.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yserda.ny.gov/All-Programs/Programs/Offshore-Wind/Offshore-Wind-in-New-York-State/Area-for-Consider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yserda.ny.gov/About/Publications/Offshore-Wind-Plans-for-New-York-State" TargetMode="External"/><Relationship Id="rId3" Type="http://schemas.openxmlformats.org/officeDocument/2006/relationships/hyperlink" Target="https://renewablesnow.com/news/new-york-allocates-usd-5m-for-offshore-wind-data-collection-61101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https://www.gov.uk/apply-marine-licenc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s://itportal.beis.gov.uk/EIP/pages/projects/LondonADecisionConsent.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itportal.beis.gov.uk/EIP/pages/projects/LondonADecisionConsent.pdf" TargetMode="External"/><Relationship Id="rId4" Type="http://schemas.openxmlformats.org/officeDocument/2006/relationships/hyperlink" Target="https://www.nytimes.com/2016/08/23/science/americas-first-offshore-wind-farm-may-power-up-a-new-industry.html?action=click&amp;module=RelatedCoverage&amp;pgtype=Article&amp;region=Footer" TargetMode="External"/><Relationship Id="rId5" Type="http://schemas.openxmlformats.org/officeDocument/2006/relationships/hyperlink" Target="https://www.gov.uk/apply-marine-licence" TargetMode="External"/><Relationship Id="rId6" Type="http://schemas.openxmlformats.org/officeDocument/2006/relationships/hyperlink" Target="https://www.nytimes.com/2017/12/19/us/offshore-cape-wind-farm.html" TargetMode="External"/><Relationship Id="rId7" Type="http://schemas.openxmlformats.org/officeDocument/2006/relationships/hyperlink" Target="https://renewablesnow.com/news/new-york-allocates-usd-5m-for-offshore-wind-data-collection-611012/" TargetMode="External"/><Relationship Id="rId8" Type="http://schemas.openxmlformats.org/officeDocument/2006/relationships/hyperlink" Target="https://www.4coffshore.com/windfarms/block-island-wind-farm-united-states-us12.html" TargetMode="External"/><Relationship Id="rId1" Type="http://schemas.openxmlformats.org/officeDocument/2006/relationships/slideLayout" Target="../slideLayouts/slideLayout2.xml"/><Relationship Id="rId2" Type="http://schemas.openxmlformats.org/officeDocument/2006/relationships/hyperlink" Target="http://dwwind.com/project/block-island-wind-farm/"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8787" y="2492375"/>
            <a:ext cx="7044162" cy="1470025"/>
          </a:xfrm>
        </p:spPr>
        <p:txBody>
          <a:bodyPr/>
          <a:lstStyle/>
          <a:p>
            <a:pPr algn="l"/>
            <a:r>
              <a:rPr lang="en-US" dirty="0" smtClean="0"/>
              <a:t>Offshore Wind </a:t>
            </a:r>
            <a:br>
              <a:rPr lang="en-US" dirty="0" smtClean="0"/>
            </a:br>
            <a:r>
              <a:rPr lang="en-US" dirty="0"/>
              <a:t>	</a:t>
            </a:r>
            <a:r>
              <a:rPr lang="en-US" dirty="0" smtClean="0"/>
              <a:t>in the United States &amp; </a:t>
            </a:r>
            <a:br>
              <a:rPr lang="en-US" dirty="0" smtClean="0"/>
            </a:br>
            <a:r>
              <a:rPr lang="en-US" dirty="0" smtClean="0"/>
              <a:t>		the United Kingdom</a:t>
            </a:r>
            <a:endParaRPr lang="en-US" dirty="0"/>
          </a:p>
        </p:txBody>
      </p:sp>
      <p:sp>
        <p:nvSpPr>
          <p:cNvPr id="3" name="Subtitle 2"/>
          <p:cNvSpPr>
            <a:spLocks noGrp="1"/>
          </p:cNvSpPr>
          <p:nvPr>
            <p:ph type="subTitle" idx="1"/>
          </p:nvPr>
        </p:nvSpPr>
        <p:spPr/>
        <p:txBody>
          <a:bodyPr/>
          <a:lstStyle/>
          <a:p>
            <a:r>
              <a:rPr lang="en-US" dirty="0" smtClean="0"/>
              <a:t>Regulatory Framework and Case Scenarios</a:t>
            </a:r>
          </a:p>
        </p:txBody>
      </p:sp>
    </p:spTree>
    <p:extLst>
      <p:ext uri="{BB962C8B-B14F-4D97-AF65-F5344CB8AC3E}">
        <p14:creationId xmlns:p14="http://schemas.microsoft.com/office/powerpoint/2010/main" val="30843548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State-level Regulatory Framework (1) </a:t>
            </a:r>
            <a:endParaRPr lang="en-US" dirty="0"/>
          </a:p>
        </p:txBody>
      </p:sp>
      <p:sp>
        <p:nvSpPr>
          <p:cNvPr id="3" name="Content Placeholder 2"/>
          <p:cNvSpPr>
            <a:spLocks noGrp="1"/>
          </p:cNvSpPr>
          <p:nvPr>
            <p:ph idx="1"/>
          </p:nvPr>
        </p:nvSpPr>
        <p:spPr/>
        <p:txBody>
          <a:bodyPr/>
          <a:lstStyle/>
          <a:p>
            <a:r>
              <a:rPr lang="en-US" dirty="0" smtClean="0"/>
              <a:t>Bourgeoning framework</a:t>
            </a:r>
          </a:p>
          <a:p>
            <a:r>
              <a:rPr lang="en-US" dirty="0" smtClean="0"/>
              <a:t>U.S. Marine Corp acting state agent</a:t>
            </a:r>
          </a:p>
          <a:p>
            <a:r>
              <a:rPr lang="en-US" dirty="0" smtClean="0"/>
              <a:t> State-level ocean master plans act as </a:t>
            </a:r>
            <a:r>
              <a:rPr lang="en-US" dirty="0" smtClean="0"/>
              <a:t>a guideline</a:t>
            </a:r>
            <a:r>
              <a:rPr lang="en-US" dirty="0" smtClean="0"/>
              <a:t> for developers</a:t>
            </a:r>
            <a:r>
              <a:rPr lang="en-US" dirty="0" smtClean="0"/>
              <a:t>, </a:t>
            </a:r>
            <a:r>
              <a:rPr lang="en-US" dirty="0" smtClean="0"/>
              <a:t>as they essentially assist with: </a:t>
            </a:r>
          </a:p>
          <a:p>
            <a:pPr lvl="1"/>
            <a:r>
              <a:rPr lang="en-US" dirty="0" smtClean="0"/>
              <a:t>1) </a:t>
            </a:r>
            <a:r>
              <a:rPr lang="en-US" u="sng" dirty="0" smtClean="0"/>
              <a:t>identifying preferred sites </a:t>
            </a:r>
            <a:r>
              <a:rPr lang="en-US" dirty="0" smtClean="0"/>
              <a:t>for offshore </a:t>
            </a:r>
            <a:r>
              <a:rPr lang="en-US" dirty="0"/>
              <a:t>wind </a:t>
            </a:r>
            <a:r>
              <a:rPr lang="en-US" dirty="0" smtClean="0"/>
              <a:t>farms; </a:t>
            </a:r>
          </a:p>
          <a:p>
            <a:pPr lvl="1"/>
            <a:r>
              <a:rPr lang="en-US" dirty="0" smtClean="0"/>
              <a:t>2) </a:t>
            </a:r>
            <a:r>
              <a:rPr lang="en-US" u="sng" dirty="0" smtClean="0"/>
              <a:t>conducting </a:t>
            </a:r>
            <a:r>
              <a:rPr lang="en-US" u="sng" dirty="0"/>
              <a:t>specific studies</a:t>
            </a:r>
            <a:r>
              <a:rPr lang="en-US" dirty="0"/>
              <a:t> which the developer </a:t>
            </a:r>
            <a:r>
              <a:rPr lang="en-US" dirty="0" smtClean="0"/>
              <a:t>will have </a:t>
            </a:r>
            <a:r>
              <a:rPr lang="en-US" dirty="0"/>
              <a:t>to complete before any development occurs, </a:t>
            </a:r>
            <a:r>
              <a:rPr lang="en-US" dirty="0" smtClean="0"/>
              <a:t>and; </a:t>
            </a:r>
          </a:p>
          <a:p>
            <a:pPr lvl="1"/>
            <a:r>
              <a:rPr lang="en-US" dirty="0" smtClean="0"/>
              <a:t>3) establishing </a:t>
            </a:r>
            <a:r>
              <a:rPr lang="en-US" u="sng" dirty="0"/>
              <a:t>specific standards and policies for construction</a:t>
            </a:r>
            <a:r>
              <a:rPr lang="en-US" u="sng" dirty="0" smtClean="0"/>
              <a:t>, operation </a:t>
            </a:r>
            <a:r>
              <a:rPr lang="en-US" u="sng" dirty="0"/>
              <a:t>and decommissioning</a:t>
            </a:r>
          </a:p>
          <a:p>
            <a:endParaRPr lang="en-US" dirty="0"/>
          </a:p>
        </p:txBody>
      </p:sp>
    </p:spTree>
    <p:extLst>
      <p:ext uri="{BB962C8B-B14F-4D97-AF65-F5344CB8AC3E}">
        <p14:creationId xmlns:p14="http://schemas.microsoft.com/office/powerpoint/2010/main" val="22011486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State-level Regulatory Framework </a:t>
            </a:r>
            <a:r>
              <a:rPr lang="en-US" dirty="0" smtClean="0"/>
              <a:t>(2) </a:t>
            </a:r>
            <a:endParaRPr lang="en-US" dirty="0"/>
          </a:p>
        </p:txBody>
      </p:sp>
      <p:sp>
        <p:nvSpPr>
          <p:cNvPr id="3" name="Content Placeholder 2"/>
          <p:cNvSpPr>
            <a:spLocks noGrp="1"/>
          </p:cNvSpPr>
          <p:nvPr>
            <p:ph idx="1"/>
          </p:nvPr>
        </p:nvSpPr>
        <p:spPr/>
        <p:txBody>
          <a:bodyPr/>
          <a:lstStyle/>
          <a:p>
            <a:r>
              <a:rPr lang="en-US" dirty="0" smtClean="0"/>
              <a:t>Once environmental studies have been conducted and local/state/federal policies have reviewed, the U.S. Marine Corp provides the developer with siting options (assuming there are available siting options)</a:t>
            </a:r>
          </a:p>
          <a:p>
            <a:r>
              <a:rPr lang="en-US" dirty="0" smtClean="0"/>
              <a:t>The developer may choose between the options and the state agency will issue the final permit needed for initiating construction</a:t>
            </a:r>
          </a:p>
          <a:p>
            <a:r>
              <a:rPr lang="en-US" dirty="0" smtClean="0"/>
              <a:t>If the developer wishes to build in an area not identified by the State as a permitted area based on research, then the process must start again from scratch</a:t>
            </a:r>
            <a:endParaRPr lang="en-US" dirty="0"/>
          </a:p>
        </p:txBody>
      </p:sp>
    </p:spTree>
    <p:extLst>
      <p:ext uri="{BB962C8B-B14F-4D97-AF65-F5344CB8AC3E}">
        <p14:creationId xmlns:p14="http://schemas.microsoft.com/office/powerpoint/2010/main" val="41519615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820885"/>
            <a:ext cx="7583487" cy="1044388"/>
          </a:xfrm>
        </p:spPr>
        <p:txBody>
          <a:bodyPr/>
          <a:lstStyle/>
          <a:p>
            <a:pPr algn="ctr"/>
            <a:r>
              <a:rPr lang="en-US" b="1" dirty="0" smtClean="0"/>
              <a:t>Part II: </a:t>
            </a:r>
            <a:br>
              <a:rPr lang="en-US" b="1" dirty="0" smtClean="0"/>
            </a:br>
            <a:r>
              <a:rPr lang="en-US" b="1" dirty="0" smtClean="0"/>
              <a:t>Environmental Considerations</a:t>
            </a:r>
            <a:endParaRPr lang="en-US" b="1" dirty="0"/>
          </a:p>
        </p:txBody>
      </p:sp>
    </p:spTree>
    <p:extLst>
      <p:ext uri="{BB962C8B-B14F-4D97-AF65-F5344CB8AC3E}">
        <p14:creationId xmlns:p14="http://schemas.microsoft.com/office/powerpoint/2010/main" val="10913506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Environ. Regulations</a:t>
            </a:r>
            <a:endParaRPr lang="en-US" dirty="0"/>
          </a:p>
        </p:txBody>
      </p:sp>
      <p:sp>
        <p:nvSpPr>
          <p:cNvPr id="3" name="Content Placeholder 2"/>
          <p:cNvSpPr>
            <a:spLocks noGrp="1"/>
          </p:cNvSpPr>
          <p:nvPr>
            <p:ph idx="1"/>
          </p:nvPr>
        </p:nvSpPr>
        <p:spPr>
          <a:xfrm>
            <a:off x="779463" y="1637731"/>
            <a:ext cx="7583487" cy="4929906"/>
          </a:xfrm>
        </p:spPr>
        <p:txBody>
          <a:bodyPr/>
          <a:lstStyle/>
          <a:p>
            <a:r>
              <a:rPr lang="en-US" dirty="0" smtClean="0"/>
              <a:t>Extremely complex and overlapping</a:t>
            </a:r>
          </a:p>
          <a:p>
            <a:r>
              <a:rPr lang="en-US" b="1" u="sng" dirty="0" smtClean="0"/>
              <a:t>11 federal laws </a:t>
            </a:r>
            <a:r>
              <a:rPr lang="en-US" dirty="0" smtClean="0"/>
              <a:t>that must be considered prior to the issuing of a final permit</a:t>
            </a:r>
          </a:p>
          <a:p>
            <a:pPr lvl="1"/>
            <a:r>
              <a:rPr lang="en-US" dirty="0" smtClean="0"/>
              <a:t>Ex </a:t>
            </a:r>
            <a:r>
              <a:rPr lang="en-US" dirty="0"/>
              <a:t>1:  Magnuson-Stevens </a:t>
            </a:r>
            <a:r>
              <a:rPr lang="en-US" dirty="0" smtClean="0"/>
              <a:t>Fishery Conservation </a:t>
            </a:r>
            <a:r>
              <a:rPr lang="en-US" dirty="0"/>
              <a:t>Act </a:t>
            </a:r>
            <a:endParaRPr lang="en-US" dirty="0" smtClean="0"/>
          </a:p>
          <a:p>
            <a:pPr lvl="2"/>
            <a:r>
              <a:rPr lang="en-US" dirty="0" smtClean="0"/>
              <a:t>(protecting fish habitats from harmful developments)</a:t>
            </a:r>
          </a:p>
          <a:p>
            <a:pPr lvl="1"/>
            <a:r>
              <a:rPr lang="en-US" dirty="0" smtClean="0"/>
              <a:t>Ex 2: </a:t>
            </a:r>
            <a:r>
              <a:rPr lang="en-US" dirty="0"/>
              <a:t>Endangered Species </a:t>
            </a:r>
            <a:r>
              <a:rPr lang="en-US" dirty="0" smtClean="0"/>
              <a:t>Act of 1973</a:t>
            </a:r>
          </a:p>
          <a:p>
            <a:pPr lvl="2"/>
            <a:r>
              <a:rPr lang="en-US" dirty="0" smtClean="0"/>
              <a:t>(prohibits development within the habitats of endangered or extinct species)</a:t>
            </a:r>
          </a:p>
          <a:p>
            <a:pPr lvl="1"/>
            <a:r>
              <a:rPr lang="en-US" dirty="0" smtClean="0"/>
              <a:t>Ex 3: Clean </a:t>
            </a:r>
            <a:r>
              <a:rPr lang="en-US" dirty="0"/>
              <a:t>Water and Clean Air </a:t>
            </a:r>
            <a:r>
              <a:rPr lang="en-US" dirty="0" smtClean="0"/>
              <a:t>Acts</a:t>
            </a:r>
          </a:p>
          <a:p>
            <a:pPr lvl="2"/>
            <a:r>
              <a:rPr lang="en-US" dirty="0" smtClean="0"/>
              <a:t>(pollution control permit system, pertinent to construction phase more so than operational) </a:t>
            </a:r>
          </a:p>
          <a:p>
            <a:pPr lvl="1"/>
            <a:r>
              <a:rPr lang="en-US" dirty="0" smtClean="0"/>
              <a:t>Ex 4: Federal Aviation Act</a:t>
            </a:r>
          </a:p>
          <a:p>
            <a:pPr lvl="2"/>
            <a:r>
              <a:rPr lang="en-US" dirty="0" smtClean="0"/>
              <a:t>(prevents the disruption of air traffic) </a:t>
            </a:r>
          </a:p>
          <a:p>
            <a:pPr marL="0" indent="0">
              <a:buNone/>
            </a:pPr>
            <a:endParaRPr lang="en-US" dirty="0"/>
          </a:p>
        </p:txBody>
      </p:sp>
    </p:spTree>
    <p:extLst>
      <p:ext uri="{BB962C8B-B14F-4D97-AF65-F5344CB8AC3E}">
        <p14:creationId xmlns:p14="http://schemas.microsoft.com/office/powerpoint/2010/main" val="5902925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State/Local Environ. Regulations</a:t>
            </a:r>
            <a:endParaRPr lang="en-US" dirty="0"/>
          </a:p>
        </p:txBody>
      </p:sp>
      <p:sp>
        <p:nvSpPr>
          <p:cNvPr id="3" name="Content Placeholder 2"/>
          <p:cNvSpPr>
            <a:spLocks noGrp="1"/>
          </p:cNvSpPr>
          <p:nvPr>
            <p:ph idx="1"/>
          </p:nvPr>
        </p:nvSpPr>
        <p:spPr/>
        <p:txBody>
          <a:bodyPr/>
          <a:lstStyle/>
          <a:p>
            <a:r>
              <a:rPr lang="en-US" dirty="0" smtClean="0"/>
              <a:t>23 states with shoreline, 6 additional states that border significant bodies of water (the Great Lakes)</a:t>
            </a:r>
          </a:p>
          <a:p>
            <a:r>
              <a:rPr lang="en-US" dirty="0" smtClean="0"/>
              <a:t>Each state has a body of environmental regulations that are developed from the framework of federal environmental regulations; however, state regulations can build on federal regulations and require additional restrictions to be considered</a:t>
            </a:r>
            <a:endParaRPr lang="en-US" dirty="0"/>
          </a:p>
        </p:txBody>
      </p:sp>
      <p:pic>
        <p:nvPicPr>
          <p:cNvPr id="4" name="Picture 3"/>
          <p:cNvPicPr>
            <a:picLocks noChangeAspect="1"/>
          </p:cNvPicPr>
          <p:nvPr/>
        </p:nvPicPr>
        <p:blipFill>
          <a:blip r:embed="rId2"/>
          <a:stretch>
            <a:fillRect/>
          </a:stretch>
        </p:blipFill>
        <p:spPr>
          <a:xfrm>
            <a:off x="5115525" y="4330132"/>
            <a:ext cx="3569842" cy="2210327"/>
          </a:xfrm>
          <a:prstGeom prst="rect">
            <a:avLst/>
          </a:prstGeom>
        </p:spPr>
      </p:pic>
    </p:spTree>
    <p:extLst>
      <p:ext uri="{BB962C8B-B14F-4D97-AF65-F5344CB8AC3E}">
        <p14:creationId xmlns:p14="http://schemas.microsoft.com/office/powerpoint/2010/main" val="19463498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804174"/>
            <a:ext cx="7583487" cy="1044388"/>
          </a:xfrm>
        </p:spPr>
        <p:txBody>
          <a:bodyPr/>
          <a:lstStyle/>
          <a:p>
            <a:pPr algn="ctr"/>
            <a:r>
              <a:rPr lang="en-US" b="1" dirty="0" smtClean="0"/>
              <a:t>Part III:</a:t>
            </a:r>
            <a:br>
              <a:rPr lang="en-US" b="1" dirty="0" smtClean="0"/>
            </a:br>
            <a:r>
              <a:rPr lang="en-US" b="1" dirty="0" smtClean="0"/>
              <a:t>Politics</a:t>
            </a:r>
            <a:endParaRPr lang="en-US" b="1" dirty="0"/>
          </a:p>
        </p:txBody>
      </p:sp>
    </p:spTree>
    <p:extLst>
      <p:ext uri="{BB962C8B-B14F-4D97-AF65-F5344CB8AC3E}">
        <p14:creationId xmlns:p14="http://schemas.microsoft.com/office/powerpoint/2010/main" val="17717451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51933" y="4542153"/>
            <a:ext cx="3258295" cy="1834502"/>
          </a:xfrm>
          <a:prstGeom prst="rect">
            <a:avLst/>
          </a:prstGeom>
        </p:spPr>
      </p:pic>
      <p:sp>
        <p:nvSpPr>
          <p:cNvPr id="2" name="Title 1"/>
          <p:cNvSpPr>
            <a:spLocks noGrp="1"/>
          </p:cNvSpPr>
          <p:nvPr>
            <p:ph type="title"/>
          </p:nvPr>
        </p:nvSpPr>
        <p:spPr/>
        <p:txBody>
          <a:bodyPr/>
          <a:lstStyle/>
          <a:p>
            <a:r>
              <a:rPr lang="en-US" dirty="0" smtClean="0"/>
              <a:t>Political Opposition</a:t>
            </a:r>
            <a:endParaRPr lang="en-US" dirty="0"/>
          </a:p>
        </p:txBody>
      </p:sp>
      <p:sp>
        <p:nvSpPr>
          <p:cNvPr id="3" name="Content Placeholder 2"/>
          <p:cNvSpPr>
            <a:spLocks noGrp="1"/>
          </p:cNvSpPr>
          <p:nvPr>
            <p:ph idx="1"/>
          </p:nvPr>
        </p:nvSpPr>
        <p:spPr>
          <a:xfrm>
            <a:off x="518962" y="1810912"/>
            <a:ext cx="5032971" cy="4208930"/>
          </a:xfrm>
        </p:spPr>
        <p:txBody>
          <a:bodyPr>
            <a:normAutofit fontScale="85000" lnSpcReduction="10000"/>
          </a:bodyPr>
          <a:lstStyle/>
          <a:p>
            <a:r>
              <a:rPr lang="en-US" dirty="0" smtClean="0"/>
              <a:t>Ex  1: The U.S. Navy </a:t>
            </a:r>
            <a:r>
              <a:rPr lang="en-US" dirty="0"/>
              <a:t>has attempted to prohibit the development of offshore wind farms off the coast of states, </a:t>
            </a:r>
            <a:r>
              <a:rPr lang="en-US" dirty="0">
                <a:hlinkClick r:id="rId3"/>
              </a:rPr>
              <a:t>such as in </a:t>
            </a:r>
            <a:r>
              <a:rPr lang="en-US" dirty="0" smtClean="0">
                <a:hlinkClick r:id="rId3"/>
              </a:rPr>
              <a:t>California</a:t>
            </a:r>
            <a:r>
              <a:rPr lang="en-US" dirty="0" smtClean="0"/>
              <a:t> (</a:t>
            </a:r>
            <a:r>
              <a:rPr lang="en-US" i="1" dirty="0" smtClean="0"/>
              <a:t>see following page</a:t>
            </a:r>
            <a:r>
              <a:rPr lang="en-US" dirty="0" smtClean="0"/>
              <a:t>)</a:t>
            </a:r>
            <a:endParaRPr lang="en-US" dirty="0"/>
          </a:p>
          <a:p>
            <a:pPr lvl="1"/>
            <a:r>
              <a:rPr lang="en-US" dirty="0"/>
              <a:t>However, the Department of Defense, while a federal agency that supersedes the authority of state agencies, does not have final authority over federal </a:t>
            </a:r>
            <a:r>
              <a:rPr lang="en-US" dirty="0" smtClean="0"/>
              <a:t>waters</a:t>
            </a:r>
          </a:p>
          <a:p>
            <a:r>
              <a:rPr lang="en-US" dirty="0" smtClean="0"/>
              <a:t>Ex 2: Conservative special interest groups have blocked the development of offshore wind farms, such as the famous example of the </a:t>
            </a:r>
            <a:r>
              <a:rPr lang="en-US" dirty="0" smtClean="0">
                <a:hlinkClick r:id="rId4"/>
              </a:rPr>
              <a:t>Cape Cod Wind Farm</a:t>
            </a:r>
            <a:r>
              <a:rPr lang="en-US" dirty="0" smtClean="0"/>
              <a:t> (</a:t>
            </a:r>
            <a:r>
              <a:rPr lang="en-US" i="1" dirty="0" smtClean="0"/>
              <a:t>more details in the following section</a:t>
            </a:r>
            <a:r>
              <a:rPr lang="en-US" dirty="0" smtClean="0"/>
              <a:t>)</a:t>
            </a:r>
          </a:p>
        </p:txBody>
      </p:sp>
      <p:pic>
        <p:nvPicPr>
          <p:cNvPr id="5" name="Picture 4"/>
          <p:cNvPicPr>
            <a:picLocks noChangeAspect="1"/>
          </p:cNvPicPr>
          <p:nvPr/>
        </p:nvPicPr>
        <p:blipFill>
          <a:blip r:embed="rId5"/>
          <a:stretch>
            <a:fillRect/>
          </a:stretch>
        </p:blipFill>
        <p:spPr>
          <a:xfrm>
            <a:off x="5551932" y="1935785"/>
            <a:ext cx="3258295" cy="2137441"/>
          </a:xfrm>
          <a:prstGeom prst="rect">
            <a:avLst/>
          </a:prstGeom>
        </p:spPr>
      </p:pic>
    </p:spTree>
    <p:extLst>
      <p:ext uri="{BB962C8B-B14F-4D97-AF65-F5344CB8AC3E}">
        <p14:creationId xmlns:p14="http://schemas.microsoft.com/office/powerpoint/2010/main" val="36100487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76098"/>
            <a:ext cx="3005737" cy="4399702"/>
          </a:xfrm>
          <a:prstGeom prst="rect">
            <a:avLst/>
          </a:prstGeom>
        </p:spPr>
      </p:pic>
      <p:sp>
        <p:nvSpPr>
          <p:cNvPr id="6" name="Content Placeholder 2"/>
          <p:cNvSpPr>
            <a:spLocks noGrp="1"/>
          </p:cNvSpPr>
          <p:nvPr>
            <p:ph idx="1"/>
          </p:nvPr>
        </p:nvSpPr>
        <p:spPr>
          <a:xfrm>
            <a:off x="3005737" y="1076098"/>
            <a:ext cx="2714267" cy="4801025"/>
          </a:xfrm>
        </p:spPr>
        <p:txBody>
          <a:bodyPr>
            <a:normAutofit/>
          </a:bodyPr>
          <a:lstStyle/>
          <a:p>
            <a:r>
              <a:rPr lang="en-US" dirty="0" smtClean="0"/>
              <a:t>The U.S. Navy’s study would severely limit the development of offshore wind off the coast of California. The entire Southern California region is blocked off, with stipulations covering much of the north.</a:t>
            </a:r>
          </a:p>
          <a:p>
            <a:endParaRPr lang="en-US" dirty="0" smtClean="0"/>
          </a:p>
          <a:p>
            <a:pPr marL="0" indent="0">
              <a:buNone/>
            </a:pPr>
            <a:endParaRPr lang="en-US" dirty="0"/>
          </a:p>
        </p:txBody>
      </p:sp>
      <p:pic>
        <p:nvPicPr>
          <p:cNvPr id="7" name="Picture 6"/>
          <p:cNvPicPr>
            <a:picLocks noChangeAspect="1"/>
          </p:cNvPicPr>
          <p:nvPr/>
        </p:nvPicPr>
        <p:blipFill>
          <a:blip r:embed="rId3"/>
          <a:stretch>
            <a:fillRect/>
          </a:stretch>
        </p:blipFill>
        <p:spPr>
          <a:xfrm>
            <a:off x="5720004" y="1076098"/>
            <a:ext cx="3423996" cy="4430651"/>
          </a:xfrm>
          <a:prstGeom prst="rect">
            <a:avLst/>
          </a:prstGeom>
        </p:spPr>
      </p:pic>
    </p:spTree>
    <p:extLst>
      <p:ext uri="{BB962C8B-B14F-4D97-AF65-F5344CB8AC3E}">
        <p14:creationId xmlns:p14="http://schemas.microsoft.com/office/powerpoint/2010/main" val="40936895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17558"/>
            <a:ext cx="7583487" cy="1044388"/>
          </a:xfrm>
        </p:spPr>
        <p:txBody>
          <a:bodyPr/>
          <a:lstStyle/>
          <a:p>
            <a:pPr algn="ctr"/>
            <a:r>
              <a:rPr lang="en-US" b="1" dirty="0" smtClean="0"/>
              <a:t>Part IV:</a:t>
            </a:r>
            <a:br>
              <a:rPr lang="en-US" b="1" dirty="0" smtClean="0"/>
            </a:br>
            <a:r>
              <a:rPr lang="en-US" b="1" dirty="0" smtClean="0"/>
              <a:t>Case Study Examples</a:t>
            </a:r>
            <a:endParaRPr lang="en-US" b="1" dirty="0"/>
          </a:p>
        </p:txBody>
      </p:sp>
    </p:spTree>
    <p:extLst>
      <p:ext uri="{BB962C8B-B14F-4D97-AF65-F5344CB8AC3E}">
        <p14:creationId xmlns:p14="http://schemas.microsoft.com/office/powerpoint/2010/main" val="10042750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8-07-20 at 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33" y="618644"/>
            <a:ext cx="8243667" cy="5664460"/>
          </a:xfrm>
          <a:prstGeom prst="rect">
            <a:avLst/>
          </a:prstGeom>
        </p:spPr>
      </p:pic>
    </p:spTree>
    <p:extLst>
      <p:ext uri="{BB962C8B-B14F-4D97-AF65-F5344CB8AC3E}">
        <p14:creationId xmlns:p14="http://schemas.microsoft.com/office/powerpoint/2010/main" val="11429301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p:txBody>
          <a:bodyPr/>
          <a:lstStyle/>
          <a:p>
            <a:r>
              <a:rPr lang="en-US" dirty="0" smtClean="0"/>
              <a:t>Part I:	Regulatory Framework in the United States</a:t>
            </a:r>
          </a:p>
          <a:p>
            <a:r>
              <a:rPr lang="en-US" dirty="0" smtClean="0"/>
              <a:t>Part II:	Environmental Considerations</a:t>
            </a:r>
          </a:p>
          <a:p>
            <a:r>
              <a:rPr lang="en-US" dirty="0" smtClean="0"/>
              <a:t>Part III:	Politics</a:t>
            </a:r>
          </a:p>
          <a:p>
            <a:r>
              <a:rPr lang="en-US" dirty="0" smtClean="0"/>
              <a:t>Part IV:	Case Study Examples</a:t>
            </a:r>
          </a:p>
          <a:p>
            <a:r>
              <a:rPr lang="en-US" dirty="0" smtClean="0"/>
              <a:t>Part V:	Comparison with the U.K.</a:t>
            </a:r>
          </a:p>
          <a:p>
            <a:pPr marL="0" indent="0">
              <a:buNone/>
            </a:pPr>
            <a:endParaRPr lang="en-US" dirty="0"/>
          </a:p>
        </p:txBody>
      </p:sp>
    </p:spTree>
    <p:extLst>
      <p:ext uri="{BB962C8B-B14F-4D97-AF65-F5344CB8AC3E}">
        <p14:creationId xmlns:p14="http://schemas.microsoft.com/office/powerpoint/2010/main" val="23100752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 Massachusetts </a:t>
            </a:r>
            <a:endParaRPr lang="en-US" dirty="0"/>
          </a:p>
        </p:txBody>
      </p:sp>
      <p:sp>
        <p:nvSpPr>
          <p:cNvPr id="3" name="Content Placeholder 2"/>
          <p:cNvSpPr>
            <a:spLocks noGrp="1"/>
          </p:cNvSpPr>
          <p:nvPr>
            <p:ph idx="1"/>
          </p:nvPr>
        </p:nvSpPr>
        <p:spPr/>
        <p:txBody>
          <a:bodyPr/>
          <a:lstStyle/>
          <a:p>
            <a:r>
              <a:rPr lang="en-US" dirty="0" smtClean="0"/>
              <a:t>2001: environmentalist and businessman Jim Gordon proposed </a:t>
            </a:r>
            <a:r>
              <a:rPr lang="en-US" b="1" u="sng" dirty="0" smtClean="0">
                <a:hlinkClick r:id="rId2"/>
              </a:rPr>
              <a:t>Cape Cod Wind Farm</a:t>
            </a:r>
            <a:r>
              <a:rPr lang="en-US" dirty="0" smtClean="0"/>
              <a:t>, set to be the USA’s first offshore wind farm</a:t>
            </a:r>
          </a:p>
          <a:p>
            <a:pPr lvl="1"/>
            <a:r>
              <a:rPr lang="en-US" dirty="0"/>
              <a:t>Massive project: 130 wind turbines, power 200k </a:t>
            </a:r>
            <a:r>
              <a:rPr lang="en-US" dirty="0" smtClean="0"/>
              <a:t>homes, projected </a:t>
            </a:r>
            <a:r>
              <a:rPr lang="en-US" u="sng" dirty="0" smtClean="0"/>
              <a:t>$2.6 billion project</a:t>
            </a:r>
          </a:p>
          <a:p>
            <a:pPr lvl="1"/>
            <a:r>
              <a:rPr lang="en-US" dirty="0" smtClean="0"/>
              <a:t>Site: &gt;3 miles from shore, federal jurisdiction</a:t>
            </a:r>
          </a:p>
          <a:p>
            <a:r>
              <a:rPr lang="en-US" dirty="0" smtClean="0"/>
              <a:t>Siting sparked fierce opposition:</a:t>
            </a:r>
          </a:p>
          <a:p>
            <a:pPr lvl="1"/>
            <a:r>
              <a:rPr lang="en-US" dirty="0" smtClean="0"/>
              <a:t>Wealthy homeowners angry over “ruined view”</a:t>
            </a:r>
          </a:p>
          <a:p>
            <a:pPr lvl="1"/>
            <a:r>
              <a:rPr lang="en-US" dirty="0" smtClean="0"/>
              <a:t>Fishermen concerned about impact on marine habitats</a:t>
            </a:r>
          </a:p>
          <a:p>
            <a:pPr lvl="1"/>
            <a:r>
              <a:rPr lang="en-US" dirty="0" smtClean="0"/>
              <a:t>Local Native American tribe opposed due to the Nantucket Sound being considered sacred ground</a:t>
            </a:r>
          </a:p>
          <a:p>
            <a:pPr marL="282575" lvl="1" indent="0">
              <a:buNone/>
            </a:pPr>
            <a:endParaRPr lang="en-US" dirty="0" smtClean="0"/>
          </a:p>
          <a:p>
            <a:pPr marL="282575" lvl="1" indent="0">
              <a:buNone/>
            </a:pPr>
            <a:endParaRPr lang="en-US" dirty="0" smtClean="0"/>
          </a:p>
        </p:txBody>
      </p:sp>
    </p:spTree>
    <p:extLst>
      <p:ext uri="{BB962C8B-B14F-4D97-AF65-F5344CB8AC3E}">
        <p14:creationId xmlns:p14="http://schemas.microsoft.com/office/powerpoint/2010/main" val="24221800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0700" y="901700"/>
            <a:ext cx="8102600" cy="5041900"/>
          </a:xfrm>
          <a:prstGeom prst="rect">
            <a:avLst/>
          </a:prstGeom>
        </p:spPr>
      </p:pic>
    </p:spTree>
    <p:extLst>
      <p:ext uri="{BB962C8B-B14F-4D97-AF65-F5344CB8AC3E}">
        <p14:creationId xmlns:p14="http://schemas.microsoft.com/office/powerpoint/2010/main" val="20996895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Massachusetts, continued</a:t>
            </a:r>
            <a:endParaRPr lang="en-US" dirty="0"/>
          </a:p>
        </p:txBody>
      </p:sp>
      <p:sp>
        <p:nvSpPr>
          <p:cNvPr id="3" name="Content Placeholder 2"/>
          <p:cNvSpPr>
            <a:spLocks noGrp="1"/>
          </p:cNvSpPr>
          <p:nvPr>
            <p:ph idx="1"/>
          </p:nvPr>
        </p:nvSpPr>
        <p:spPr>
          <a:xfrm>
            <a:off x="779463" y="1828800"/>
            <a:ext cx="7583487" cy="4855818"/>
          </a:xfrm>
        </p:spPr>
        <p:txBody>
          <a:bodyPr>
            <a:normAutofit fontScale="92500" lnSpcReduction="10000"/>
          </a:bodyPr>
          <a:lstStyle/>
          <a:p>
            <a:r>
              <a:rPr lang="en-US" dirty="0" smtClean="0"/>
              <a:t>The Koch Brothers, conservative billionaires, and the Kennedy Family, wealthy political family, both led loud, public protests against the project</a:t>
            </a:r>
          </a:p>
          <a:p>
            <a:r>
              <a:rPr lang="en-US" dirty="0" smtClean="0"/>
              <a:t>2013: the Koch Brothers formed the “Alliance to Protect Nantucket Sound”, a conservative non-profit with the sole objective of preventing the development of the wind farm.</a:t>
            </a:r>
          </a:p>
          <a:p>
            <a:pPr lvl="1"/>
            <a:r>
              <a:rPr lang="en-US" dirty="0" smtClean="0"/>
              <a:t>The apparatus allowed for greater private funding opportunities, gave wealthy land owners cover to take the project to court, use the </a:t>
            </a:r>
            <a:r>
              <a:rPr lang="en-US" u="sng" dirty="0" smtClean="0"/>
              <a:t>courts as a weapon</a:t>
            </a:r>
            <a:r>
              <a:rPr lang="en-US" dirty="0" smtClean="0"/>
              <a:t> to delay the process indefinitely</a:t>
            </a:r>
          </a:p>
          <a:p>
            <a:r>
              <a:rPr lang="en-US" dirty="0" smtClean="0"/>
              <a:t>2017</a:t>
            </a:r>
            <a:r>
              <a:rPr lang="en-US" dirty="0"/>
              <a:t>: after 16 years and $100 million sunk, the project was declared </a:t>
            </a:r>
            <a:r>
              <a:rPr lang="en-US" dirty="0" smtClean="0"/>
              <a:t>dead due to loss of interest from investors and an inability to continue with the pre-determined development schedule</a:t>
            </a:r>
            <a:endParaRPr lang="en-US" dirty="0"/>
          </a:p>
          <a:p>
            <a:endParaRPr lang="en-US" dirty="0"/>
          </a:p>
        </p:txBody>
      </p:sp>
    </p:spTree>
    <p:extLst>
      <p:ext uri="{BB962C8B-B14F-4D97-AF65-F5344CB8AC3E}">
        <p14:creationId xmlns:p14="http://schemas.microsoft.com/office/powerpoint/2010/main" val="3594774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 Rhode Island</a:t>
            </a:r>
            <a:endParaRPr lang="en-US" dirty="0"/>
          </a:p>
        </p:txBody>
      </p:sp>
      <p:sp>
        <p:nvSpPr>
          <p:cNvPr id="3" name="Content Placeholder 2"/>
          <p:cNvSpPr>
            <a:spLocks noGrp="1"/>
          </p:cNvSpPr>
          <p:nvPr>
            <p:ph idx="1"/>
          </p:nvPr>
        </p:nvSpPr>
        <p:spPr/>
        <p:txBody>
          <a:bodyPr/>
          <a:lstStyle/>
          <a:p>
            <a:r>
              <a:rPr lang="en-US" dirty="0" smtClean="0"/>
              <a:t>2010: the State of Rhode Island established the Rhode Island Ocean Special Area Management Plan (SAMP)</a:t>
            </a:r>
          </a:p>
          <a:p>
            <a:pPr lvl="1"/>
            <a:r>
              <a:rPr lang="en-US" dirty="0" smtClean="0"/>
              <a:t>Within this apparatus, the State established a framework for offshore wind development</a:t>
            </a:r>
          </a:p>
          <a:p>
            <a:r>
              <a:rPr lang="en-US" dirty="0" smtClean="0"/>
              <a:t>2016: private developer “</a:t>
            </a:r>
            <a:r>
              <a:rPr lang="en-US" dirty="0" smtClean="0">
                <a:hlinkClick r:id="rId2"/>
              </a:rPr>
              <a:t>Deepwater Wind</a:t>
            </a:r>
            <a:r>
              <a:rPr lang="en-US" dirty="0" smtClean="0"/>
              <a:t>” began operation of America’s first offshore wind farm. </a:t>
            </a:r>
          </a:p>
          <a:p>
            <a:r>
              <a:rPr lang="en-US" dirty="0" smtClean="0"/>
              <a:t>Block Island Wind Farm: 5 turbines, 17k homes</a:t>
            </a:r>
          </a:p>
          <a:p>
            <a:pPr lvl="1"/>
            <a:r>
              <a:rPr lang="en-US" dirty="0" smtClean="0"/>
              <a:t>Tiny vs. existing international farms, but significant in that it sets a precedent for other wind farms in the USA. </a:t>
            </a:r>
            <a:endParaRPr lang="en-US" dirty="0"/>
          </a:p>
        </p:txBody>
      </p:sp>
    </p:spTree>
    <p:extLst>
      <p:ext uri="{BB962C8B-B14F-4D97-AF65-F5344CB8AC3E}">
        <p14:creationId xmlns:p14="http://schemas.microsoft.com/office/powerpoint/2010/main" val="22082066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963201" y="0"/>
            <a:ext cx="6180799" cy="3777155"/>
          </a:xfrm>
          <a:prstGeom prst="rect">
            <a:avLst/>
          </a:prstGeom>
        </p:spPr>
      </p:pic>
      <p:pic>
        <p:nvPicPr>
          <p:cNvPr id="7" name="Picture 6"/>
          <p:cNvPicPr>
            <a:picLocks noChangeAspect="1"/>
          </p:cNvPicPr>
          <p:nvPr/>
        </p:nvPicPr>
        <p:blipFill>
          <a:blip r:embed="rId3"/>
          <a:stretch>
            <a:fillRect/>
          </a:stretch>
        </p:blipFill>
        <p:spPr>
          <a:xfrm>
            <a:off x="0" y="-1"/>
            <a:ext cx="4184302" cy="3801737"/>
          </a:xfrm>
          <a:prstGeom prst="rect">
            <a:avLst/>
          </a:prstGeom>
        </p:spPr>
      </p:pic>
      <p:pic>
        <p:nvPicPr>
          <p:cNvPr id="5" name="Picture 4"/>
          <p:cNvPicPr>
            <a:picLocks noChangeAspect="1"/>
          </p:cNvPicPr>
          <p:nvPr/>
        </p:nvPicPr>
        <p:blipFill>
          <a:blip r:embed="rId4"/>
          <a:stretch>
            <a:fillRect/>
          </a:stretch>
        </p:blipFill>
        <p:spPr>
          <a:xfrm>
            <a:off x="0" y="3777155"/>
            <a:ext cx="10089768" cy="3080845"/>
          </a:xfrm>
          <a:prstGeom prst="rect">
            <a:avLst/>
          </a:prstGeom>
        </p:spPr>
      </p:pic>
    </p:spTree>
    <p:extLst>
      <p:ext uri="{BB962C8B-B14F-4D97-AF65-F5344CB8AC3E}">
        <p14:creationId xmlns:p14="http://schemas.microsoft.com/office/powerpoint/2010/main" val="26303240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Rhode Island, continued</a:t>
            </a:r>
            <a:endParaRPr lang="en-US" dirty="0"/>
          </a:p>
        </p:txBody>
      </p:sp>
      <p:sp>
        <p:nvSpPr>
          <p:cNvPr id="3" name="Content Placeholder 2"/>
          <p:cNvSpPr>
            <a:spLocks noGrp="1"/>
          </p:cNvSpPr>
          <p:nvPr>
            <p:ph idx="1"/>
          </p:nvPr>
        </p:nvSpPr>
        <p:spPr/>
        <p:txBody>
          <a:bodyPr/>
          <a:lstStyle/>
          <a:p>
            <a:r>
              <a:rPr lang="en-US" dirty="0" smtClean="0"/>
              <a:t>Reasons for success versus the Massachusetts project:</a:t>
            </a:r>
          </a:p>
          <a:p>
            <a:pPr lvl="1"/>
            <a:r>
              <a:rPr lang="en-US" dirty="0" smtClean="0"/>
              <a:t>1: Unlike the Cape Cod Project, Block Island did not face local opposition. </a:t>
            </a:r>
          </a:p>
          <a:p>
            <a:pPr lvl="1"/>
            <a:r>
              <a:rPr lang="en-US" dirty="0" smtClean="0"/>
              <a:t>2: The project was much smaller (5 turbines vs. 130)</a:t>
            </a:r>
          </a:p>
          <a:p>
            <a:pPr lvl="1"/>
            <a:r>
              <a:rPr lang="en-US" dirty="0"/>
              <a:t>3: </a:t>
            </a:r>
            <a:r>
              <a:rPr lang="en-US" dirty="0" smtClean="0"/>
              <a:t>Increased interest in wind power led to many parties interested in financing offshore wind projects</a:t>
            </a:r>
          </a:p>
          <a:p>
            <a:pPr lvl="2"/>
            <a:r>
              <a:rPr lang="en-US" dirty="0" smtClean="0"/>
              <a:t>D</a:t>
            </a:r>
            <a:r>
              <a:rPr lang="en-US" dirty="0"/>
              <a:t>. E. Shaw Group, a big investment firm based in </a:t>
            </a:r>
            <a:r>
              <a:rPr lang="en-US" dirty="0" smtClean="0"/>
              <a:t>Manhattan </a:t>
            </a:r>
            <a:r>
              <a:rPr lang="en-US" dirty="0" smtClean="0">
                <a:hlinkClick r:id="rId2"/>
              </a:rPr>
              <a:t>initially backed $300 million </a:t>
            </a:r>
            <a:endParaRPr lang="en-US" dirty="0"/>
          </a:p>
        </p:txBody>
      </p:sp>
    </p:spTree>
    <p:extLst>
      <p:ext uri="{BB962C8B-B14F-4D97-AF65-F5344CB8AC3E}">
        <p14:creationId xmlns:p14="http://schemas.microsoft.com/office/powerpoint/2010/main" val="2876541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 New York</a:t>
            </a:r>
            <a:endParaRPr lang="en-US" dirty="0"/>
          </a:p>
        </p:txBody>
      </p:sp>
      <p:sp>
        <p:nvSpPr>
          <p:cNvPr id="3" name="Content Placeholder 2"/>
          <p:cNvSpPr>
            <a:spLocks noGrp="1"/>
          </p:cNvSpPr>
          <p:nvPr>
            <p:ph idx="1"/>
          </p:nvPr>
        </p:nvSpPr>
        <p:spPr/>
        <p:txBody>
          <a:bodyPr>
            <a:normAutofit fontScale="92500"/>
          </a:bodyPr>
          <a:lstStyle/>
          <a:p>
            <a:r>
              <a:rPr lang="en-US" dirty="0" smtClean="0"/>
              <a:t>2017: New York became the first state in the United States to publish a comprehensive </a:t>
            </a:r>
            <a:r>
              <a:rPr lang="en-US" dirty="0" smtClean="0">
                <a:hlinkClick r:id="rId2"/>
              </a:rPr>
              <a:t>Offshore Wind Master Plan</a:t>
            </a:r>
            <a:r>
              <a:rPr lang="en-US" dirty="0" smtClean="0"/>
              <a:t>. The plan set 2030 goal </a:t>
            </a:r>
            <a:r>
              <a:rPr lang="en-US" dirty="0"/>
              <a:t>of 2,400 </a:t>
            </a:r>
            <a:r>
              <a:rPr lang="en-US" dirty="0" smtClean="0"/>
              <a:t>megawatts.</a:t>
            </a:r>
          </a:p>
          <a:p>
            <a:r>
              <a:rPr lang="en-US" dirty="0" smtClean="0"/>
              <a:t>The plan created a roadmap for developers and for government</a:t>
            </a:r>
          </a:p>
          <a:p>
            <a:pPr lvl="1"/>
            <a:r>
              <a:rPr lang="en-US" dirty="0" smtClean="0"/>
              <a:t>Identified and ‘</a:t>
            </a:r>
            <a:r>
              <a:rPr lang="en-US" dirty="0" err="1" smtClean="0"/>
              <a:t>greenlit</a:t>
            </a:r>
            <a:r>
              <a:rPr lang="en-US" dirty="0" smtClean="0"/>
              <a:t>’ offshore wind areas for development</a:t>
            </a:r>
          </a:p>
          <a:p>
            <a:pPr lvl="1"/>
            <a:r>
              <a:rPr lang="en-US" dirty="0" smtClean="0"/>
              <a:t>Created bidding process for developers to encourage competition</a:t>
            </a:r>
          </a:p>
          <a:p>
            <a:pPr lvl="1"/>
            <a:r>
              <a:rPr lang="en-US" dirty="0" smtClean="0"/>
              <a:t>Published an extensive list of environmental surveys for developers, cuts costs of developer needing to uncover ad hoc</a:t>
            </a:r>
          </a:p>
          <a:p>
            <a:pPr lvl="1"/>
            <a:r>
              <a:rPr lang="en-US" dirty="0" smtClean="0"/>
              <a:t>Identified infrastructure requirements and cost reduction strategies</a:t>
            </a:r>
            <a:endParaRPr lang="en-US" dirty="0"/>
          </a:p>
        </p:txBody>
      </p:sp>
    </p:spTree>
    <p:extLst>
      <p:ext uri="{BB962C8B-B14F-4D97-AF65-F5344CB8AC3E}">
        <p14:creationId xmlns:p14="http://schemas.microsoft.com/office/powerpoint/2010/main" val="39999425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7-20 at 11.24.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26461" cy="6858000"/>
          </a:xfrm>
          <a:prstGeom prst="rect">
            <a:avLst/>
          </a:prstGeom>
        </p:spPr>
      </p:pic>
    </p:spTree>
    <p:extLst>
      <p:ext uri="{BB962C8B-B14F-4D97-AF65-F5344CB8AC3E}">
        <p14:creationId xmlns:p14="http://schemas.microsoft.com/office/powerpoint/2010/main" val="28739273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a:t>
            </a:r>
            <a:r>
              <a:rPr lang="mr-IN" dirty="0" smtClean="0"/>
              <a:t>…</a:t>
            </a:r>
            <a:endParaRPr lang="en-US" dirty="0"/>
          </a:p>
        </p:txBody>
      </p:sp>
      <p:sp>
        <p:nvSpPr>
          <p:cNvPr id="3" name="Content Placeholder 2"/>
          <p:cNvSpPr>
            <a:spLocks noGrp="1"/>
          </p:cNvSpPr>
          <p:nvPr>
            <p:ph idx="1"/>
          </p:nvPr>
        </p:nvSpPr>
        <p:spPr/>
        <p:txBody>
          <a:bodyPr/>
          <a:lstStyle/>
          <a:p>
            <a:r>
              <a:rPr lang="en-US" dirty="0" smtClean="0"/>
              <a:t>NY State surveys:</a:t>
            </a:r>
          </a:p>
          <a:p>
            <a:pPr marL="0" indent="0">
              <a:buNone/>
            </a:pPr>
            <a:r>
              <a:rPr lang="en-US" dirty="0">
                <a:hlinkClick r:id="rId2"/>
              </a:rPr>
              <a:t>https://www.nyserda.ny.gov/About/Publications/Offshore-Wind-Plans-for-New-York-</a:t>
            </a:r>
            <a:r>
              <a:rPr lang="en-US" dirty="0" smtClean="0">
                <a:hlinkClick r:id="rId2"/>
              </a:rPr>
              <a:t>State</a:t>
            </a:r>
            <a:endParaRPr lang="en-US" dirty="0" smtClean="0"/>
          </a:p>
          <a:p>
            <a:pPr marL="0" indent="0">
              <a:buNone/>
            </a:pPr>
            <a:endParaRPr lang="en-US" dirty="0" smtClean="0"/>
          </a:p>
          <a:p>
            <a:r>
              <a:rPr lang="en-US" dirty="0" smtClean="0"/>
              <a:t>Note: While the Master Plan was published and now steers state policy (NY recently </a:t>
            </a:r>
            <a:r>
              <a:rPr lang="en-US" dirty="0" smtClean="0">
                <a:hlinkClick r:id="rId3"/>
              </a:rPr>
              <a:t>committed $5 million</a:t>
            </a:r>
            <a:r>
              <a:rPr lang="en-US" dirty="0" smtClean="0"/>
              <a:t> to offshore wind siting research), no concrete plans for an offshore wind farm have been announced. </a:t>
            </a:r>
            <a:endParaRPr lang="en-US" dirty="0"/>
          </a:p>
        </p:txBody>
      </p:sp>
    </p:spTree>
    <p:extLst>
      <p:ext uri="{BB962C8B-B14F-4D97-AF65-F5344CB8AC3E}">
        <p14:creationId xmlns:p14="http://schemas.microsoft.com/office/powerpoint/2010/main" val="6293799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Concluding Observations</a:t>
            </a:r>
            <a:endParaRPr lang="en-US" dirty="0"/>
          </a:p>
        </p:txBody>
      </p:sp>
      <p:sp>
        <p:nvSpPr>
          <p:cNvPr id="3" name="Content Placeholder 2"/>
          <p:cNvSpPr>
            <a:spLocks noGrp="1"/>
          </p:cNvSpPr>
          <p:nvPr>
            <p:ph idx="1"/>
          </p:nvPr>
        </p:nvSpPr>
        <p:spPr/>
        <p:txBody>
          <a:bodyPr/>
          <a:lstStyle/>
          <a:p>
            <a:r>
              <a:rPr lang="en-US" dirty="0" smtClean="0"/>
              <a:t>Lessons learnt from American projects:</a:t>
            </a:r>
          </a:p>
          <a:p>
            <a:pPr lvl="1"/>
            <a:r>
              <a:rPr lang="en-US" dirty="0" smtClean="0"/>
              <a:t>Careful consideration for political obstacles (e.g. wealthy landowners, special interest groups, etc.)</a:t>
            </a:r>
          </a:p>
          <a:p>
            <a:pPr lvl="1"/>
            <a:r>
              <a:rPr lang="en-US" dirty="0" smtClean="0"/>
              <a:t>On that note: pre-screening mitigates potential conflict</a:t>
            </a:r>
          </a:p>
          <a:p>
            <a:pPr lvl="1"/>
            <a:r>
              <a:rPr lang="en-US" dirty="0" smtClean="0"/>
              <a:t>Starting small to demonstrate viability (e.g. Block Island Project)</a:t>
            </a:r>
          </a:p>
          <a:p>
            <a:pPr lvl="1"/>
            <a:r>
              <a:rPr lang="en-US" dirty="0"/>
              <a:t>Offshore Wind Master Plans simplify process for developers</a:t>
            </a:r>
          </a:p>
          <a:p>
            <a:pPr lvl="2"/>
            <a:r>
              <a:rPr lang="en-US" dirty="0" smtClean="0"/>
              <a:t>Existing, accessible studies reduce pending permit time, reduce costs for developers</a:t>
            </a:r>
          </a:p>
          <a:p>
            <a:pPr lvl="2"/>
            <a:r>
              <a:rPr lang="en-US" dirty="0" smtClean="0"/>
              <a:t>Ease of accessing the information attracts developers, having a clear process removes uncertainty</a:t>
            </a:r>
          </a:p>
          <a:p>
            <a:pPr lvl="2"/>
            <a:endParaRPr lang="en-US" dirty="0" smtClean="0"/>
          </a:p>
          <a:p>
            <a:pPr lvl="1"/>
            <a:endParaRPr lang="en-US" dirty="0"/>
          </a:p>
        </p:txBody>
      </p:sp>
    </p:spTree>
    <p:extLst>
      <p:ext uri="{BB962C8B-B14F-4D97-AF65-F5344CB8AC3E}">
        <p14:creationId xmlns:p14="http://schemas.microsoft.com/office/powerpoint/2010/main" val="165497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299921"/>
            <a:ext cx="7583487" cy="2274791"/>
          </a:xfrm>
        </p:spPr>
        <p:txBody>
          <a:bodyPr/>
          <a:lstStyle/>
          <a:p>
            <a:pPr algn="ctr"/>
            <a:r>
              <a:rPr lang="en-US" b="1" dirty="0" smtClean="0"/>
              <a:t>Part I: </a:t>
            </a:r>
            <a:br>
              <a:rPr lang="en-US" b="1" dirty="0" smtClean="0"/>
            </a:br>
            <a:r>
              <a:rPr lang="en-US" b="1" dirty="0" smtClean="0"/>
              <a:t>Regulatory Framework</a:t>
            </a:r>
            <a:br>
              <a:rPr lang="en-US" b="1" dirty="0" smtClean="0"/>
            </a:br>
            <a:r>
              <a:rPr lang="en-US" b="1" dirty="0" smtClean="0"/>
              <a:t>in the United States</a:t>
            </a:r>
            <a:endParaRPr lang="en-US" b="1" dirty="0"/>
          </a:p>
        </p:txBody>
      </p:sp>
    </p:spTree>
    <p:extLst>
      <p:ext uri="{BB962C8B-B14F-4D97-AF65-F5344CB8AC3E}">
        <p14:creationId xmlns:p14="http://schemas.microsoft.com/office/powerpoint/2010/main" val="34662786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 “across the pond”</a:t>
            </a:r>
            <a:endParaRPr lang="en-US" dirty="0"/>
          </a:p>
        </p:txBody>
      </p:sp>
      <p:pic>
        <p:nvPicPr>
          <p:cNvPr id="4" name="Picture 3"/>
          <p:cNvPicPr>
            <a:picLocks noChangeAspect="1"/>
          </p:cNvPicPr>
          <p:nvPr/>
        </p:nvPicPr>
        <p:blipFill>
          <a:blip r:embed="rId2"/>
          <a:stretch>
            <a:fillRect/>
          </a:stretch>
        </p:blipFill>
        <p:spPr>
          <a:xfrm>
            <a:off x="504721" y="2177162"/>
            <a:ext cx="8156945" cy="4078473"/>
          </a:xfrm>
          <a:prstGeom prst="rect">
            <a:avLst/>
          </a:prstGeom>
        </p:spPr>
      </p:pic>
    </p:spTree>
    <p:extLst>
      <p:ext uri="{BB962C8B-B14F-4D97-AF65-F5344CB8AC3E}">
        <p14:creationId xmlns:p14="http://schemas.microsoft.com/office/powerpoint/2010/main" val="100173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463" y="2299921"/>
            <a:ext cx="7583487" cy="2274791"/>
          </a:xfrm>
        </p:spPr>
        <p:txBody>
          <a:bodyPr anchor="ctr"/>
          <a:lstStyle/>
          <a:p>
            <a:pPr algn="ctr"/>
            <a:r>
              <a:rPr lang="en-US" b="1" dirty="0" smtClean="0"/>
              <a:t>Part V: </a:t>
            </a:r>
            <a:br>
              <a:rPr lang="en-US" b="1" dirty="0" smtClean="0"/>
            </a:br>
            <a:r>
              <a:rPr lang="en-US" b="1" dirty="0" smtClean="0"/>
              <a:t>Comparison with the U.K.</a:t>
            </a:r>
            <a:endParaRPr lang="en-US" b="1" dirty="0"/>
          </a:p>
        </p:txBody>
      </p:sp>
    </p:spTree>
    <p:extLst>
      <p:ext uri="{BB962C8B-B14F-4D97-AF65-F5344CB8AC3E}">
        <p14:creationId xmlns:p14="http://schemas.microsoft.com/office/powerpoint/2010/main" val="276640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Process</a:t>
            </a:r>
            <a:endParaRPr lang="en-US" dirty="0"/>
          </a:p>
        </p:txBody>
      </p:sp>
      <p:sp>
        <p:nvSpPr>
          <p:cNvPr id="3" name="Content Placeholder 2"/>
          <p:cNvSpPr>
            <a:spLocks noGrp="1"/>
          </p:cNvSpPr>
          <p:nvPr>
            <p:ph idx="1"/>
          </p:nvPr>
        </p:nvSpPr>
        <p:spPr>
          <a:xfrm>
            <a:off x="779463" y="1828800"/>
            <a:ext cx="7583487" cy="1085341"/>
          </a:xfrm>
        </p:spPr>
        <p:txBody>
          <a:bodyPr>
            <a:normAutofit/>
          </a:bodyPr>
          <a:lstStyle/>
          <a:p>
            <a:r>
              <a:rPr lang="en-US" sz="1800" dirty="0" smtClean="0"/>
              <a:t>The application process w/in English and Welsh waters is clearer than the American cases. A developer must first:</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242355698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779463" y="4375659"/>
            <a:ext cx="7583487" cy="2266629"/>
          </a:xfrm>
          <a:prstGeom prst="rect">
            <a:avLst/>
          </a:prstGeom>
        </p:spPr>
        <p:txBody>
          <a:bodyPr vert="horz" lIns="91440" tIns="45720" rIns="91440" bIns="45720" rtlCol="0">
            <a:normAutofit fontScale="925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1800" dirty="0" smtClean="0"/>
              <a:t>The two items required to begin construction + the associated agencies that dispense them:</a:t>
            </a:r>
          </a:p>
          <a:p>
            <a:pPr marL="282575" lvl="1" indent="0">
              <a:buNone/>
            </a:pPr>
            <a:endParaRPr lang="en-US" sz="1800" dirty="0" smtClean="0"/>
          </a:p>
          <a:p>
            <a:pPr lvl="1"/>
            <a:r>
              <a:rPr lang="en-US" sz="1800" dirty="0" smtClean="0"/>
              <a:t>#1: </a:t>
            </a:r>
            <a:r>
              <a:rPr lang="en-US" sz="1800" dirty="0" smtClean="0">
                <a:solidFill>
                  <a:schemeClr val="bg2"/>
                </a:solidFill>
              </a:rPr>
              <a:t>FEPA License</a:t>
            </a:r>
            <a:r>
              <a:rPr lang="en-US" sz="1800" dirty="0" smtClean="0"/>
              <a:t>, issued by the Marine Management Org. (MMO)</a:t>
            </a:r>
          </a:p>
          <a:p>
            <a:pPr lvl="1"/>
            <a:r>
              <a:rPr lang="en-US" sz="1800" dirty="0" smtClean="0"/>
              <a:t>#2: </a:t>
            </a:r>
            <a:r>
              <a:rPr lang="en-US" sz="1800" dirty="0" smtClean="0">
                <a:solidFill>
                  <a:srgbClr val="38ABED"/>
                </a:solidFill>
              </a:rPr>
              <a:t>Decision of Consent</a:t>
            </a:r>
            <a:r>
              <a:rPr lang="en-US" sz="1800" dirty="0" smtClean="0"/>
              <a:t>, issued by the Dept. of Trade and Industry</a:t>
            </a:r>
          </a:p>
          <a:p>
            <a:pPr marL="0" indent="0">
              <a:buFont typeface="Wingdings 2" pitchFamily="18" charset="2"/>
              <a:buNone/>
            </a:pPr>
            <a:r>
              <a:rPr lang="en-US" sz="1800" dirty="0" smtClean="0"/>
              <a:t>The developer then works directly with the MMO for the project’s duration</a:t>
            </a:r>
            <a:endParaRPr lang="en-US" sz="1800" dirty="0"/>
          </a:p>
        </p:txBody>
      </p:sp>
    </p:spTree>
    <p:extLst>
      <p:ext uri="{BB962C8B-B14F-4D97-AF65-F5344CB8AC3E}">
        <p14:creationId xmlns:p14="http://schemas.microsoft.com/office/powerpoint/2010/main" val="35606111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London Array</a:t>
            </a:r>
            <a:endParaRPr lang="en-US" dirty="0"/>
          </a:p>
        </p:txBody>
      </p:sp>
      <p:pic>
        <p:nvPicPr>
          <p:cNvPr id="4" name="Picture 3"/>
          <p:cNvPicPr>
            <a:picLocks noChangeAspect="1"/>
          </p:cNvPicPr>
          <p:nvPr/>
        </p:nvPicPr>
        <p:blipFill>
          <a:blip r:embed="rId2"/>
          <a:stretch>
            <a:fillRect/>
          </a:stretch>
        </p:blipFill>
        <p:spPr>
          <a:xfrm>
            <a:off x="779463" y="1580296"/>
            <a:ext cx="7515867" cy="5000942"/>
          </a:xfrm>
          <a:prstGeom prst="rect">
            <a:avLst/>
          </a:prstGeom>
        </p:spPr>
      </p:pic>
    </p:spTree>
    <p:extLst>
      <p:ext uri="{BB962C8B-B14F-4D97-AF65-F5344CB8AC3E}">
        <p14:creationId xmlns:p14="http://schemas.microsoft.com/office/powerpoint/2010/main" val="7025043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Process Part 1: Web Portal</a:t>
            </a:r>
            <a:endParaRPr lang="en-US" dirty="0"/>
          </a:p>
        </p:txBody>
      </p:sp>
      <p:sp>
        <p:nvSpPr>
          <p:cNvPr id="3" name="Content Placeholder 2"/>
          <p:cNvSpPr>
            <a:spLocks noGrp="1"/>
          </p:cNvSpPr>
          <p:nvPr>
            <p:ph idx="1"/>
          </p:nvPr>
        </p:nvSpPr>
        <p:spPr>
          <a:xfrm>
            <a:off x="779463" y="1828800"/>
            <a:ext cx="4691063" cy="4208930"/>
          </a:xfrm>
        </p:spPr>
        <p:txBody>
          <a:bodyPr>
            <a:normAutofit fontScale="92500"/>
          </a:bodyPr>
          <a:lstStyle/>
          <a:p>
            <a:r>
              <a:rPr lang="en-US" dirty="0" smtClean="0"/>
              <a:t>Developer begins by creating profile on the MMO’s “Marine Case Management System” (link </a:t>
            </a:r>
            <a:r>
              <a:rPr lang="en-US" dirty="0" smtClean="0">
                <a:hlinkClick r:id="rId2"/>
              </a:rPr>
              <a:t>here</a:t>
            </a:r>
            <a:r>
              <a:rPr lang="en-US" dirty="0" smtClean="0"/>
              <a:t>). </a:t>
            </a:r>
          </a:p>
          <a:p>
            <a:r>
              <a:rPr lang="en-US" dirty="0"/>
              <a:t>O</a:t>
            </a:r>
            <a:r>
              <a:rPr lang="en-US" dirty="0" smtClean="0"/>
              <a:t>nline </a:t>
            </a:r>
            <a:r>
              <a:rPr lang="en-US" dirty="0" smtClean="0"/>
              <a:t>portal </a:t>
            </a:r>
            <a:r>
              <a:rPr lang="en-US" dirty="0" smtClean="0"/>
              <a:t>(</a:t>
            </a:r>
            <a:r>
              <a:rPr lang="en-US" dirty="0" err="1" smtClean="0"/>
              <a:t>devs</a:t>
            </a:r>
            <a:r>
              <a:rPr lang="en-US" dirty="0" smtClean="0"/>
              <a:t> submit </a:t>
            </a:r>
            <a:r>
              <a:rPr lang="en-US" dirty="0" smtClean="0"/>
              <a:t>all required </a:t>
            </a:r>
            <a:r>
              <a:rPr lang="en-US" dirty="0" smtClean="0"/>
              <a:t>documents </a:t>
            </a:r>
            <a:r>
              <a:rPr lang="en-US" dirty="0" smtClean="0">
                <a:sym typeface="Wingdings"/>
              </a:rPr>
              <a:t></a:t>
            </a:r>
            <a:r>
              <a:rPr lang="en-US" dirty="0" smtClean="0"/>
              <a:t> receive FEPA license) </a:t>
            </a:r>
          </a:p>
          <a:p>
            <a:pPr lvl="1"/>
            <a:r>
              <a:rPr lang="en-US" dirty="0" smtClean="0"/>
              <a:t>License </a:t>
            </a:r>
            <a:r>
              <a:rPr lang="en-US" dirty="0" smtClean="0"/>
              <a:t>allows commence construction and </a:t>
            </a:r>
            <a:r>
              <a:rPr lang="en-US" dirty="0" smtClean="0"/>
              <a:t>pay </a:t>
            </a:r>
            <a:r>
              <a:rPr lang="en-US" dirty="0" smtClean="0"/>
              <a:t>associated </a:t>
            </a:r>
            <a:r>
              <a:rPr lang="en-US" dirty="0" smtClean="0"/>
              <a:t>fees.</a:t>
            </a:r>
          </a:p>
          <a:p>
            <a:pPr lvl="1"/>
            <a:r>
              <a:rPr lang="en-US" dirty="0" smtClean="0"/>
              <a:t>For wind projects, fees differ depending upon the size of the project.</a:t>
            </a:r>
          </a:p>
        </p:txBody>
      </p:sp>
      <p:pic>
        <p:nvPicPr>
          <p:cNvPr id="4" name="Picture 3"/>
          <p:cNvPicPr>
            <a:picLocks noChangeAspect="1"/>
          </p:cNvPicPr>
          <p:nvPr/>
        </p:nvPicPr>
        <p:blipFill>
          <a:blip r:embed="rId3"/>
          <a:stretch>
            <a:fillRect/>
          </a:stretch>
        </p:blipFill>
        <p:spPr>
          <a:xfrm>
            <a:off x="5350169" y="1828800"/>
            <a:ext cx="3543300" cy="2298700"/>
          </a:xfrm>
          <a:prstGeom prst="rect">
            <a:avLst/>
          </a:prstGeom>
        </p:spPr>
      </p:pic>
      <p:pic>
        <p:nvPicPr>
          <p:cNvPr id="5" name="Picture 4" descr="Screen Shot 2018-07-27 at 5.32.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340" y="4265391"/>
            <a:ext cx="2237525" cy="2250726"/>
          </a:xfrm>
          <a:prstGeom prst="rect">
            <a:avLst/>
          </a:prstGeom>
        </p:spPr>
      </p:pic>
    </p:spTree>
    <p:extLst>
      <p:ext uri="{BB962C8B-B14F-4D97-AF65-F5344CB8AC3E}">
        <p14:creationId xmlns:p14="http://schemas.microsoft.com/office/powerpoint/2010/main" val="39593842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14500"/>
            <a:ext cx="9144000" cy="5143500"/>
          </a:xfrm>
          <a:prstGeom prst="rect">
            <a:avLst/>
          </a:prstGeom>
        </p:spPr>
      </p:pic>
      <p:sp>
        <p:nvSpPr>
          <p:cNvPr id="2" name="Title 1"/>
          <p:cNvSpPr>
            <a:spLocks noGrp="1"/>
          </p:cNvSpPr>
          <p:nvPr>
            <p:ph type="title"/>
          </p:nvPr>
        </p:nvSpPr>
        <p:spPr/>
        <p:txBody>
          <a:bodyPr/>
          <a:lstStyle/>
          <a:p>
            <a:r>
              <a:rPr lang="en-US" dirty="0" smtClean="0"/>
              <a:t>Process Part 1: Additional Note</a:t>
            </a:r>
            <a:endParaRPr lang="en-US" dirty="0"/>
          </a:p>
        </p:txBody>
      </p:sp>
      <p:sp>
        <p:nvSpPr>
          <p:cNvPr id="3" name="Content Placeholder 2"/>
          <p:cNvSpPr>
            <a:spLocks noGrp="1"/>
          </p:cNvSpPr>
          <p:nvPr>
            <p:ph idx="1"/>
          </p:nvPr>
        </p:nvSpPr>
        <p:spPr>
          <a:xfrm>
            <a:off x="779463" y="3835325"/>
            <a:ext cx="7583487" cy="3022675"/>
          </a:xfrm>
        </p:spPr>
        <p:txBody>
          <a:bodyPr/>
          <a:lstStyle/>
          <a:p>
            <a:r>
              <a:rPr lang="en-US" dirty="0">
                <a:solidFill>
                  <a:schemeClr val="tx1"/>
                </a:solidFill>
              </a:rPr>
              <a:t>One more permit that the developer must receive is a </a:t>
            </a:r>
            <a:r>
              <a:rPr lang="en-US" b="1" u="sng" dirty="0">
                <a:solidFill>
                  <a:schemeClr val="tx1"/>
                </a:solidFill>
              </a:rPr>
              <a:t>Decision of Consent</a:t>
            </a:r>
            <a:r>
              <a:rPr lang="en-US" u="sng" dirty="0">
                <a:solidFill>
                  <a:schemeClr val="tx1"/>
                </a:solidFill>
              </a:rPr>
              <a:t> </a:t>
            </a:r>
            <a:r>
              <a:rPr lang="en-US" dirty="0">
                <a:solidFill>
                  <a:schemeClr val="tx1"/>
                </a:solidFill>
              </a:rPr>
              <a:t>from the Department of Trade and Industry’s </a:t>
            </a:r>
            <a:r>
              <a:rPr lang="en-US" u="sng" dirty="0">
                <a:solidFill>
                  <a:schemeClr val="tx1"/>
                </a:solidFill>
              </a:rPr>
              <a:t>Energy Resources and Development Unit</a:t>
            </a:r>
            <a:r>
              <a:rPr lang="en-US" dirty="0">
                <a:solidFill>
                  <a:schemeClr val="tx1"/>
                </a:solidFill>
              </a:rPr>
              <a:t>, which under the </a:t>
            </a:r>
            <a:r>
              <a:rPr lang="en-US" i="1" dirty="0">
                <a:solidFill>
                  <a:schemeClr val="tx1"/>
                </a:solidFill>
              </a:rPr>
              <a:t>Electricity Act of 1989</a:t>
            </a:r>
            <a:r>
              <a:rPr lang="en-US" dirty="0">
                <a:solidFill>
                  <a:schemeClr val="tx1"/>
                </a:solidFill>
              </a:rPr>
              <a:t>’s Section 36, extinguishes the public right of navigation within the offshore wind farm’s vicinity. The </a:t>
            </a:r>
            <a:r>
              <a:rPr lang="en-US" dirty="0">
                <a:solidFill>
                  <a:schemeClr val="tx1"/>
                </a:solidFill>
                <a:hlinkClick r:id="rId3"/>
              </a:rPr>
              <a:t>document </a:t>
            </a:r>
            <a:r>
              <a:rPr lang="en-US" dirty="0" smtClean="0">
                <a:solidFill>
                  <a:schemeClr val="tx1"/>
                </a:solidFill>
              </a:rPr>
              <a:t>clearly </a:t>
            </a:r>
            <a:r>
              <a:rPr lang="en-US" dirty="0">
                <a:solidFill>
                  <a:schemeClr val="tx1"/>
                </a:solidFill>
              </a:rPr>
              <a:t>defines the parameters and conditions through legal terms. </a:t>
            </a:r>
          </a:p>
        </p:txBody>
      </p:sp>
    </p:spTree>
    <p:extLst>
      <p:ext uri="{BB962C8B-B14F-4D97-AF65-F5344CB8AC3E}">
        <p14:creationId xmlns:p14="http://schemas.microsoft.com/office/powerpoint/2010/main" val="8039478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Part 2: Documentation</a:t>
            </a:r>
            <a:endParaRPr lang="en-US" dirty="0"/>
          </a:p>
        </p:txBody>
      </p:sp>
      <p:sp>
        <p:nvSpPr>
          <p:cNvPr id="3" name="Content Placeholder 2"/>
          <p:cNvSpPr>
            <a:spLocks noGrp="1"/>
          </p:cNvSpPr>
          <p:nvPr>
            <p:ph idx="1"/>
          </p:nvPr>
        </p:nvSpPr>
        <p:spPr>
          <a:xfrm>
            <a:off x="779463" y="1828800"/>
            <a:ext cx="7583487" cy="4487886"/>
          </a:xfrm>
        </p:spPr>
        <p:txBody>
          <a:bodyPr>
            <a:normAutofit fontScale="77500" lnSpcReduction="20000"/>
          </a:bodyPr>
          <a:lstStyle/>
          <a:p>
            <a:r>
              <a:rPr lang="en-US" dirty="0"/>
              <a:t>As part of this stage, the developer must submit an EIA and establish siting parameters. The developer must also agree to the responsibility of monitoring throughout the pre-construction, construction, and post-construction phases</a:t>
            </a:r>
            <a:r>
              <a:rPr lang="en-US" dirty="0" smtClean="0"/>
              <a:t>.</a:t>
            </a:r>
          </a:p>
          <a:p>
            <a:r>
              <a:rPr lang="en-US" dirty="0"/>
              <a:t>For wind farms, awarding a license requires compliance with certain stipulations: including </a:t>
            </a:r>
            <a:endParaRPr lang="en-US" dirty="0" smtClean="0"/>
          </a:p>
          <a:p>
            <a:pPr lvl="1"/>
            <a:r>
              <a:rPr lang="en-US" dirty="0" smtClean="0"/>
              <a:t>1</a:t>
            </a:r>
            <a:r>
              <a:rPr lang="en-US" dirty="0"/>
              <a:t>) proof of conditions in place to prevent the damage or disturbance of </a:t>
            </a:r>
            <a:r>
              <a:rPr lang="en-US" dirty="0" smtClean="0"/>
              <a:t>sea beds; </a:t>
            </a:r>
          </a:p>
          <a:p>
            <a:pPr lvl="1"/>
            <a:r>
              <a:rPr lang="en-US" dirty="0" smtClean="0"/>
              <a:t>2</a:t>
            </a:r>
            <a:r>
              <a:rPr lang="en-US" dirty="0"/>
              <a:t>) conditions for the placement of sediment (beneficial use/recharge</a:t>
            </a:r>
            <a:r>
              <a:rPr lang="en-US" dirty="0" smtClean="0"/>
              <a:t>); </a:t>
            </a:r>
          </a:p>
          <a:p>
            <a:pPr lvl="1"/>
            <a:r>
              <a:rPr lang="en-US" dirty="0" smtClean="0"/>
              <a:t>3</a:t>
            </a:r>
            <a:r>
              <a:rPr lang="en-US" dirty="0"/>
              <a:t>) conditions for disposal site management (e.g. where construction equipment will be disposed</a:t>
            </a:r>
            <a:r>
              <a:rPr lang="en-US" dirty="0" smtClean="0"/>
              <a:t>); </a:t>
            </a:r>
          </a:p>
          <a:p>
            <a:pPr lvl="1"/>
            <a:r>
              <a:rPr lang="en-US" dirty="0" smtClean="0"/>
              <a:t>4</a:t>
            </a:r>
            <a:r>
              <a:rPr lang="en-US" dirty="0"/>
              <a:t>) conditions for chemical </a:t>
            </a:r>
            <a:r>
              <a:rPr lang="en-US" dirty="0" smtClean="0"/>
              <a:t>use, and;</a:t>
            </a:r>
          </a:p>
          <a:p>
            <a:pPr lvl="1"/>
            <a:r>
              <a:rPr lang="en-US" dirty="0" smtClean="0"/>
              <a:t>5</a:t>
            </a:r>
            <a:r>
              <a:rPr lang="en-US" dirty="0"/>
              <a:t>) and conditions for excavation or structural removal in case the need were to arise. </a:t>
            </a:r>
            <a:endParaRPr lang="en-US" dirty="0" smtClean="0"/>
          </a:p>
          <a:p>
            <a:r>
              <a:rPr lang="en-US" dirty="0" smtClean="0"/>
              <a:t>In </a:t>
            </a:r>
            <a:r>
              <a:rPr lang="en-US" dirty="0"/>
              <a:t>addition to the disposal site conditions, the process also requires developers to provide evidence that they will have measures in place to prevent unlicensed waste at seas. </a:t>
            </a:r>
          </a:p>
        </p:txBody>
      </p:sp>
    </p:spTree>
    <p:extLst>
      <p:ext uri="{BB962C8B-B14F-4D97-AF65-F5344CB8AC3E}">
        <p14:creationId xmlns:p14="http://schemas.microsoft.com/office/powerpoint/2010/main" val="2125170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Part 3: Monitoring</a:t>
            </a:r>
            <a:endParaRPr lang="en-US" dirty="0"/>
          </a:p>
        </p:txBody>
      </p:sp>
      <p:sp>
        <p:nvSpPr>
          <p:cNvPr id="3" name="Content Placeholder 2"/>
          <p:cNvSpPr>
            <a:spLocks noGrp="1"/>
          </p:cNvSpPr>
          <p:nvPr>
            <p:ph idx="1"/>
          </p:nvPr>
        </p:nvSpPr>
        <p:spPr>
          <a:xfrm>
            <a:off x="779463" y="1828800"/>
            <a:ext cx="7583487" cy="2241230"/>
          </a:xfrm>
        </p:spPr>
        <p:txBody>
          <a:bodyPr>
            <a:normAutofit fontScale="77500" lnSpcReduction="20000"/>
          </a:bodyPr>
          <a:lstStyle/>
          <a:p>
            <a:r>
              <a:rPr lang="en-US" dirty="0" smtClean="0"/>
              <a:t>Once permit is </a:t>
            </a:r>
            <a:r>
              <a:rPr lang="en-US" dirty="0" err="1" smtClean="0"/>
              <a:t>greenlit</a:t>
            </a:r>
            <a:r>
              <a:rPr lang="en-US" dirty="0" smtClean="0"/>
              <a:t>, the developer must provide the MMO with scheduling (3 parts: pre-construction, construction, post-construction).</a:t>
            </a:r>
          </a:p>
          <a:p>
            <a:r>
              <a:rPr lang="en-US" dirty="0" smtClean="0"/>
              <a:t>Monitoring is a “living document” adjust for </a:t>
            </a:r>
            <a:r>
              <a:rPr lang="en-US" dirty="0" smtClean="0"/>
              <a:t>project duration</a:t>
            </a:r>
            <a:r>
              <a:rPr lang="en-US" dirty="0" smtClean="0"/>
              <a:t>. </a:t>
            </a:r>
            <a:endParaRPr lang="en-US" dirty="0" smtClean="0"/>
          </a:p>
          <a:p>
            <a:r>
              <a:rPr lang="en-US" dirty="0"/>
              <a:t>The types of monitoring </a:t>
            </a:r>
            <a:r>
              <a:rPr lang="en-US" dirty="0" smtClean="0"/>
              <a:t>(</a:t>
            </a:r>
            <a:r>
              <a:rPr lang="en-US" dirty="0" smtClean="0"/>
              <a:t>p</a:t>
            </a:r>
            <a:r>
              <a:rPr lang="en-US" dirty="0" smtClean="0"/>
              <a:t>ertinent </a:t>
            </a:r>
            <a:r>
              <a:rPr lang="en-US" dirty="0"/>
              <a:t>to </a:t>
            </a:r>
            <a:r>
              <a:rPr lang="en-US" dirty="0" smtClean="0"/>
              <a:t>offshore): </a:t>
            </a:r>
            <a:r>
              <a:rPr lang="en-US" dirty="0"/>
              <a:t>bathymetric surveys (side scan and multi-beam pertaining to the turbines), reef identification, grabs and trawls, otter and beam trawls, and electromagnetic fields desk review. </a:t>
            </a:r>
            <a:endParaRPr lang="en-US" dirty="0" smtClean="0"/>
          </a:p>
          <a:p>
            <a:endParaRPr lang="en-US" dirty="0"/>
          </a:p>
        </p:txBody>
      </p:sp>
      <p:pic>
        <p:nvPicPr>
          <p:cNvPr id="8" name="Picture 7" descr="Pasted Graph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975" y="4070029"/>
            <a:ext cx="5793281" cy="2328057"/>
          </a:xfrm>
          <a:prstGeom prst="rect">
            <a:avLst/>
          </a:prstGeom>
        </p:spPr>
      </p:pic>
    </p:spTree>
    <p:extLst>
      <p:ext uri="{BB962C8B-B14F-4D97-AF65-F5344CB8AC3E}">
        <p14:creationId xmlns:p14="http://schemas.microsoft.com/office/powerpoint/2010/main" val="3625553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Part 3 Continued</a:t>
            </a:r>
            <a:endParaRPr lang="en-US" dirty="0"/>
          </a:p>
        </p:txBody>
      </p:sp>
      <p:sp>
        <p:nvSpPr>
          <p:cNvPr id="3" name="Content Placeholder 2"/>
          <p:cNvSpPr>
            <a:spLocks noGrp="1"/>
          </p:cNvSpPr>
          <p:nvPr>
            <p:ph idx="1"/>
          </p:nvPr>
        </p:nvSpPr>
        <p:spPr>
          <a:xfrm>
            <a:off x="4019447" y="1828800"/>
            <a:ext cx="4625937" cy="4208930"/>
          </a:xfrm>
        </p:spPr>
        <p:txBody>
          <a:bodyPr>
            <a:normAutofit fontScale="85000" lnSpcReduction="10000"/>
          </a:bodyPr>
          <a:lstStyle/>
          <a:p>
            <a:r>
              <a:rPr lang="en-US" dirty="0"/>
              <a:t>All monitoring must report the following: </a:t>
            </a:r>
            <a:endParaRPr lang="en-US" dirty="0" smtClean="0"/>
          </a:p>
          <a:p>
            <a:pPr lvl="1"/>
            <a:r>
              <a:rPr lang="en-US" dirty="0" smtClean="0"/>
              <a:t>an </a:t>
            </a:r>
            <a:r>
              <a:rPr lang="en-US" dirty="0"/>
              <a:t>executive summary of the </a:t>
            </a:r>
            <a:r>
              <a:rPr lang="en-US" dirty="0" smtClean="0"/>
              <a:t>results; </a:t>
            </a:r>
          </a:p>
          <a:p>
            <a:pPr lvl="1"/>
            <a:r>
              <a:rPr lang="en-US" dirty="0" smtClean="0"/>
              <a:t>an </a:t>
            </a:r>
            <a:r>
              <a:rPr lang="en-US" dirty="0"/>
              <a:t>assessment of the data </a:t>
            </a:r>
            <a:r>
              <a:rPr lang="en-US" dirty="0" smtClean="0"/>
              <a:t>quality; </a:t>
            </a:r>
          </a:p>
          <a:p>
            <a:pPr lvl="1"/>
            <a:r>
              <a:rPr lang="en-US" dirty="0" smtClean="0"/>
              <a:t>detailed </a:t>
            </a:r>
            <a:r>
              <a:rPr lang="en-US" dirty="0"/>
              <a:t>discussion of the results (including interpretation</a:t>
            </a:r>
            <a:r>
              <a:rPr lang="en-US" dirty="0" smtClean="0"/>
              <a:t>);</a:t>
            </a:r>
          </a:p>
          <a:p>
            <a:pPr lvl="1"/>
            <a:r>
              <a:rPr lang="en-US" dirty="0" smtClean="0"/>
              <a:t>‘</a:t>
            </a:r>
            <a:r>
              <a:rPr lang="en-US" dirty="0"/>
              <a:t>accuracy’ of results presented, </a:t>
            </a:r>
            <a:r>
              <a:rPr lang="en-US" dirty="0" smtClean="0"/>
              <a:t>and; </a:t>
            </a:r>
          </a:p>
          <a:p>
            <a:pPr lvl="1"/>
            <a:r>
              <a:rPr lang="en-US" dirty="0" smtClean="0"/>
              <a:t>data </a:t>
            </a:r>
            <a:r>
              <a:rPr lang="en-US" dirty="0"/>
              <a:t>examples. </a:t>
            </a:r>
            <a:endParaRPr lang="en-US" dirty="0" smtClean="0"/>
          </a:p>
          <a:p>
            <a:r>
              <a:rPr lang="en-US" dirty="0" smtClean="0"/>
              <a:t>Once </a:t>
            </a:r>
            <a:r>
              <a:rPr lang="en-US" dirty="0"/>
              <a:t>construction is complete, the developer is required to </a:t>
            </a:r>
            <a:r>
              <a:rPr lang="en-US" dirty="0" smtClean="0"/>
              <a:t>continually </a:t>
            </a:r>
            <a:r>
              <a:rPr lang="en-US" dirty="0"/>
              <a:t>submit post-construction reports to the government for two years to ensure continued compliance. </a:t>
            </a:r>
          </a:p>
        </p:txBody>
      </p:sp>
      <p:pic>
        <p:nvPicPr>
          <p:cNvPr id="5" name="Picture 4"/>
          <p:cNvPicPr>
            <a:picLocks noChangeAspect="1"/>
          </p:cNvPicPr>
          <p:nvPr/>
        </p:nvPicPr>
        <p:blipFill>
          <a:blip r:embed="rId2"/>
          <a:stretch>
            <a:fillRect/>
          </a:stretch>
        </p:blipFill>
        <p:spPr>
          <a:xfrm>
            <a:off x="499258" y="1828800"/>
            <a:ext cx="3115196" cy="2323546"/>
          </a:xfrm>
          <a:prstGeom prst="rect">
            <a:avLst/>
          </a:prstGeom>
        </p:spPr>
      </p:pic>
      <p:pic>
        <p:nvPicPr>
          <p:cNvPr id="6" name="Picture 5"/>
          <p:cNvPicPr>
            <a:picLocks noChangeAspect="1"/>
          </p:cNvPicPr>
          <p:nvPr/>
        </p:nvPicPr>
        <p:blipFill>
          <a:blip r:embed="rId3"/>
          <a:stretch>
            <a:fillRect/>
          </a:stretch>
        </p:blipFill>
        <p:spPr>
          <a:xfrm>
            <a:off x="499258" y="4483517"/>
            <a:ext cx="3115195" cy="1811160"/>
          </a:xfrm>
          <a:prstGeom prst="rect">
            <a:avLst/>
          </a:prstGeom>
        </p:spPr>
      </p:pic>
    </p:spTree>
    <p:extLst>
      <p:ext uri="{BB962C8B-B14F-4D97-AF65-F5344CB8AC3E}">
        <p14:creationId xmlns:p14="http://schemas.microsoft.com/office/powerpoint/2010/main" val="536898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Commentary</a:t>
            </a:r>
            <a:endParaRPr lang="en-US" dirty="0"/>
          </a:p>
        </p:txBody>
      </p:sp>
      <p:sp>
        <p:nvSpPr>
          <p:cNvPr id="3" name="Content Placeholder 2"/>
          <p:cNvSpPr>
            <a:spLocks noGrp="1"/>
          </p:cNvSpPr>
          <p:nvPr>
            <p:ph idx="1"/>
          </p:nvPr>
        </p:nvSpPr>
        <p:spPr>
          <a:xfrm>
            <a:off x="779463" y="1828800"/>
            <a:ext cx="7583487" cy="2174441"/>
          </a:xfrm>
        </p:spPr>
        <p:txBody>
          <a:bodyPr/>
          <a:lstStyle/>
          <a:p>
            <a:r>
              <a:rPr lang="en-US" dirty="0" smtClean="0"/>
              <a:t>While clearer than the American model, the MMO’s portal apparently does not provide developers nor the public with estimated costs associated with monitoring</a:t>
            </a:r>
          </a:p>
          <a:p>
            <a:r>
              <a:rPr lang="en-US" dirty="0" smtClean="0">
                <a:latin typeface="Wingdings"/>
                <a:ea typeface="Wingdings"/>
                <a:cs typeface="Wingdings"/>
                <a:sym typeface="Wingdings"/>
              </a:rPr>
              <a:t></a:t>
            </a:r>
            <a:r>
              <a:rPr lang="en-US" dirty="0" smtClean="0">
                <a:ea typeface="Wingdings"/>
                <a:cs typeface="Wingdings"/>
                <a:sym typeface="Wingdings"/>
              </a:rPr>
              <a:t> </a:t>
            </a:r>
            <a:r>
              <a:rPr lang="en-US" dirty="0" smtClean="0"/>
              <a:t>financial uncertainty, </a:t>
            </a:r>
            <a:r>
              <a:rPr lang="en-US" dirty="0" smtClean="0">
                <a:latin typeface="Wingdings"/>
                <a:ea typeface="Wingdings"/>
                <a:cs typeface="Wingdings"/>
                <a:sym typeface="Wingdings"/>
              </a:rPr>
              <a:t></a:t>
            </a:r>
            <a:r>
              <a:rPr lang="en-US" dirty="0" smtClean="0"/>
              <a:t> incentive for investment</a:t>
            </a:r>
            <a:endParaRPr lang="en-US" dirty="0"/>
          </a:p>
        </p:txBody>
      </p:sp>
      <p:pic>
        <p:nvPicPr>
          <p:cNvPr id="4" name="Picture 3"/>
          <p:cNvPicPr>
            <a:picLocks noChangeAspect="1"/>
          </p:cNvPicPr>
          <p:nvPr/>
        </p:nvPicPr>
        <p:blipFill>
          <a:blip r:embed="rId2"/>
          <a:stretch>
            <a:fillRect/>
          </a:stretch>
        </p:blipFill>
        <p:spPr>
          <a:xfrm>
            <a:off x="779463" y="4003241"/>
            <a:ext cx="3577262" cy="2186105"/>
          </a:xfrm>
          <a:prstGeom prst="rect">
            <a:avLst/>
          </a:prstGeom>
        </p:spPr>
      </p:pic>
      <p:pic>
        <p:nvPicPr>
          <p:cNvPr id="5" name="Picture 4"/>
          <p:cNvPicPr>
            <a:picLocks noChangeAspect="1"/>
          </p:cNvPicPr>
          <p:nvPr/>
        </p:nvPicPr>
        <p:blipFill>
          <a:blip r:embed="rId3"/>
          <a:stretch>
            <a:fillRect/>
          </a:stretch>
        </p:blipFill>
        <p:spPr>
          <a:xfrm>
            <a:off x="5765044" y="4003240"/>
            <a:ext cx="2180243" cy="2180243"/>
          </a:xfrm>
          <a:prstGeom prst="rect">
            <a:avLst/>
          </a:prstGeom>
        </p:spPr>
      </p:pic>
    </p:spTree>
    <p:extLst>
      <p:ext uri="{BB962C8B-B14F-4D97-AF65-F5344CB8AC3E}">
        <p14:creationId xmlns:p14="http://schemas.microsoft.com/office/powerpoint/2010/main" val="235997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Jurisdictional Determinations</a:t>
            </a:r>
            <a:endParaRPr lang="en-US" dirty="0"/>
          </a:p>
        </p:txBody>
      </p:sp>
      <p:sp>
        <p:nvSpPr>
          <p:cNvPr id="3" name="Content Placeholder 2"/>
          <p:cNvSpPr>
            <a:spLocks noGrp="1"/>
          </p:cNvSpPr>
          <p:nvPr>
            <p:ph idx="1"/>
          </p:nvPr>
        </p:nvSpPr>
        <p:spPr>
          <a:xfrm>
            <a:off x="779463" y="4097893"/>
            <a:ext cx="7583487" cy="1674658"/>
          </a:xfrm>
        </p:spPr>
        <p:txBody>
          <a:bodyPr>
            <a:normAutofit fontScale="92500" lnSpcReduction="20000"/>
          </a:bodyPr>
          <a:lstStyle/>
          <a:p>
            <a:r>
              <a:rPr lang="en-US" dirty="0" smtClean="0"/>
              <a:t>Federal Coastal Zone Management Act provides an umbrella for federal and state permits</a:t>
            </a:r>
          </a:p>
          <a:p>
            <a:pPr lvl="1"/>
            <a:r>
              <a:rPr lang="en-US" dirty="0" smtClean="0"/>
              <a:t>Essentially, in order to receive a permit for federal waters, a developer’s proposal must comply with the neighboring state’s regulatory criteria (and vise versa</a:t>
            </a:r>
            <a:r>
              <a:rPr lang="en-US" dirty="0" smtClean="0"/>
              <a:t>), </a:t>
            </a:r>
            <a:r>
              <a:rPr lang="en-US" u="sng" dirty="0" smtClean="0"/>
              <a:t>EVEN IF</a:t>
            </a:r>
            <a:r>
              <a:rPr lang="en-US" dirty="0" smtClean="0"/>
              <a:t> outside of direct state jurisdiction</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4032130377"/>
              </p:ext>
            </p:extLst>
          </p:nvPr>
        </p:nvGraphicFramePr>
        <p:xfrm>
          <a:off x="1214655" y="2648511"/>
          <a:ext cx="6453850" cy="1129314"/>
        </p:xfrm>
        <a:graphic>
          <a:graphicData uri="http://schemas.openxmlformats.org/drawingml/2006/table">
            <a:tbl>
              <a:tblPr firstRow="1" bandRow="1">
                <a:tableStyleId>{3C2FFA5D-87B4-456A-9821-1D502468CF0F}</a:tableStyleId>
              </a:tblPr>
              <a:tblGrid>
                <a:gridCol w="3226925"/>
                <a:gridCol w="3226925"/>
              </a:tblGrid>
              <a:tr h="564657">
                <a:tc>
                  <a:txBody>
                    <a:bodyPr/>
                    <a:lstStyle/>
                    <a:p>
                      <a:pPr algn="ctr"/>
                      <a:r>
                        <a:rPr lang="en-US" u="sng" baseline="0" dirty="0" smtClean="0"/>
                        <a:t>&lt; 3 miles from shore</a:t>
                      </a:r>
                      <a:endParaRPr lang="en-US" u="sng" dirty="0"/>
                    </a:p>
                  </a:txBody>
                  <a:tcPr anchor="ct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u="sng" dirty="0" smtClean="0"/>
                        <a:t>&gt; 3 miles from</a:t>
                      </a:r>
                      <a:r>
                        <a:rPr lang="en-US" u="sng" baseline="0" dirty="0" smtClean="0"/>
                        <a:t> shore</a:t>
                      </a:r>
                      <a:endParaRPr lang="en-US" u="sng" dirty="0"/>
                    </a:p>
                  </a:txBody>
                  <a:tcPr anchor="ct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564657">
                <a:tc>
                  <a:txBody>
                    <a:bodyPr/>
                    <a:lstStyle/>
                    <a:p>
                      <a:pPr algn="ctr"/>
                      <a:r>
                        <a:rPr lang="en-US" dirty="0" smtClean="0">
                          <a:solidFill>
                            <a:srgbClr val="FFFFFF"/>
                          </a:solidFill>
                        </a:rPr>
                        <a:t>STATE</a:t>
                      </a:r>
                      <a:r>
                        <a:rPr lang="en-US" baseline="0" dirty="0" smtClean="0">
                          <a:solidFill>
                            <a:srgbClr val="FFFFFF"/>
                          </a:solidFill>
                        </a:rPr>
                        <a:t> jurisdiction</a:t>
                      </a:r>
                      <a:endParaRPr lang="en-US" dirty="0">
                        <a:solidFill>
                          <a:srgbClr val="FFFFFF"/>
                        </a:solidFill>
                      </a:endParaRPr>
                    </a:p>
                  </a:txBody>
                  <a:tcPr anchor="ctr">
                    <a:lnT w="19050" cap="flat" cmpd="sng" algn="ctr">
                      <a:solidFill>
                        <a:scrgbClr r="0" g="0" b="0"/>
                      </a:solidFill>
                      <a:prstDash val="solid"/>
                      <a:round/>
                      <a:headEnd type="none" w="med" len="med"/>
                      <a:tailEnd type="none" w="med" len="med"/>
                    </a:lnT>
                    <a:solidFill>
                      <a:schemeClr val="bg1">
                        <a:alpha val="40000"/>
                      </a:schemeClr>
                    </a:solidFill>
                  </a:tcPr>
                </a:tc>
                <a:tc>
                  <a:txBody>
                    <a:bodyPr/>
                    <a:lstStyle/>
                    <a:p>
                      <a:pPr algn="ctr"/>
                      <a:r>
                        <a:rPr lang="en-US" dirty="0" smtClean="0">
                          <a:solidFill>
                            <a:srgbClr val="FFFFFF"/>
                          </a:solidFill>
                        </a:rPr>
                        <a:t>FEDERAL</a:t>
                      </a:r>
                      <a:r>
                        <a:rPr lang="en-US" baseline="0" dirty="0" smtClean="0">
                          <a:solidFill>
                            <a:srgbClr val="FFFFFF"/>
                          </a:solidFill>
                        </a:rPr>
                        <a:t> jurisdiction</a:t>
                      </a:r>
                      <a:endParaRPr lang="en-US" dirty="0">
                        <a:solidFill>
                          <a:srgbClr val="FFFFFF"/>
                        </a:solidFill>
                      </a:endParaRPr>
                    </a:p>
                  </a:txBody>
                  <a:tcPr anchor="ctr">
                    <a:lnT w="19050" cap="flat" cmpd="sng" algn="ctr">
                      <a:solidFill>
                        <a:scrgbClr r="0" g="0" b="0"/>
                      </a:solidFill>
                      <a:prstDash val="solid"/>
                      <a:round/>
                      <a:headEnd type="none" w="med" len="med"/>
                      <a:tailEnd type="none" w="med" len="med"/>
                    </a:lnT>
                    <a:solidFill>
                      <a:schemeClr val="bg1">
                        <a:alpha val="40000"/>
                      </a:schemeClr>
                    </a:solidFill>
                  </a:tcPr>
                </a:tc>
              </a:tr>
            </a:tbl>
          </a:graphicData>
        </a:graphic>
      </p:graphicFrame>
      <p:sp>
        <p:nvSpPr>
          <p:cNvPr id="6" name="Content Placeholder 2"/>
          <p:cNvSpPr txBox="1">
            <a:spLocks/>
          </p:cNvSpPr>
          <p:nvPr/>
        </p:nvSpPr>
        <p:spPr>
          <a:xfrm>
            <a:off x="779463" y="1969894"/>
            <a:ext cx="7583487" cy="467614"/>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1800" dirty="0" smtClean="0"/>
              <a:t>Siting: if the offshore wind farm is to be located: </a:t>
            </a:r>
          </a:p>
        </p:txBody>
      </p:sp>
    </p:spTree>
    <p:extLst>
      <p:ext uri="{BB962C8B-B14F-4D97-AF65-F5344CB8AC3E}">
        <p14:creationId xmlns:p14="http://schemas.microsoft.com/office/powerpoint/2010/main" val="28543972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(1)</a:t>
            </a:r>
            <a:endParaRPr lang="en-US" dirty="0"/>
          </a:p>
        </p:txBody>
      </p:sp>
      <p:sp>
        <p:nvSpPr>
          <p:cNvPr id="3" name="Content Placeholder 2"/>
          <p:cNvSpPr>
            <a:spLocks noGrp="1"/>
          </p:cNvSpPr>
          <p:nvPr>
            <p:ph idx="1"/>
          </p:nvPr>
        </p:nvSpPr>
        <p:spPr>
          <a:xfrm>
            <a:off x="779463" y="1828799"/>
            <a:ext cx="7583487" cy="4618127"/>
          </a:xfrm>
        </p:spPr>
        <p:txBody>
          <a:bodyPr>
            <a:normAutofit/>
          </a:bodyPr>
          <a:lstStyle/>
          <a:p>
            <a:r>
              <a:rPr lang="en-US" dirty="0" smtClean="0"/>
              <a:t>Pre-construction permit required after EIAs, siting screenings, and monitoring agreements</a:t>
            </a:r>
          </a:p>
          <a:p>
            <a:pPr lvl="1"/>
            <a:r>
              <a:rPr lang="en-US" dirty="0" smtClean="0"/>
              <a:t>Both countries require compliance with environmental acts</a:t>
            </a:r>
          </a:p>
          <a:p>
            <a:r>
              <a:rPr lang="en-US" dirty="0" smtClean="0"/>
              <a:t>Types of licenses required: </a:t>
            </a:r>
          </a:p>
          <a:p>
            <a:pPr lvl="1"/>
            <a:r>
              <a:rPr lang="en-US" u="sng" dirty="0" smtClean="0"/>
              <a:t>marine building permit</a:t>
            </a:r>
            <a:r>
              <a:rPr lang="en-US" dirty="0" smtClean="0"/>
              <a:t> (siting, environmental compliance)</a:t>
            </a:r>
          </a:p>
          <a:p>
            <a:pPr lvl="1"/>
            <a:r>
              <a:rPr lang="en-US" dirty="0" smtClean="0"/>
              <a:t>UK: </a:t>
            </a:r>
            <a:r>
              <a:rPr lang="en-US" u="sng" dirty="0" smtClean="0"/>
              <a:t>revoking public navigation around the site</a:t>
            </a:r>
            <a:endParaRPr lang="en-US" dirty="0" smtClean="0"/>
          </a:p>
          <a:p>
            <a:r>
              <a:rPr lang="en-US" dirty="0" smtClean="0"/>
              <a:t>Which agencies are affiliated and distribute licenses?</a:t>
            </a:r>
          </a:p>
          <a:p>
            <a:pPr lvl="1"/>
            <a:r>
              <a:rPr lang="en-US" dirty="0" smtClean="0"/>
              <a:t>USA, Federal: </a:t>
            </a:r>
            <a:r>
              <a:rPr lang="en-US" dirty="0" smtClean="0">
                <a:solidFill>
                  <a:srgbClr val="38ABED"/>
                </a:solidFill>
              </a:rPr>
              <a:t>Department of Interior</a:t>
            </a:r>
          </a:p>
          <a:p>
            <a:pPr lvl="1"/>
            <a:r>
              <a:rPr lang="en-US" dirty="0" smtClean="0"/>
              <a:t>USA, State: </a:t>
            </a:r>
            <a:r>
              <a:rPr lang="en-US" dirty="0" smtClean="0">
                <a:solidFill>
                  <a:srgbClr val="38ABED"/>
                </a:solidFill>
              </a:rPr>
              <a:t>U.S. Marine Corp</a:t>
            </a:r>
          </a:p>
          <a:p>
            <a:pPr lvl="1"/>
            <a:r>
              <a:rPr lang="en-US" dirty="0" smtClean="0"/>
              <a:t>UK: </a:t>
            </a:r>
            <a:r>
              <a:rPr lang="en-US" dirty="0" smtClean="0">
                <a:solidFill>
                  <a:srgbClr val="38ABED"/>
                </a:solidFill>
              </a:rPr>
              <a:t>Marine Management Org., Dept. of Trade &amp; Industry</a:t>
            </a:r>
          </a:p>
        </p:txBody>
      </p:sp>
    </p:spTree>
    <p:extLst>
      <p:ext uri="{BB962C8B-B14F-4D97-AF65-F5344CB8AC3E}">
        <p14:creationId xmlns:p14="http://schemas.microsoft.com/office/powerpoint/2010/main" val="51421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(2)</a:t>
            </a:r>
            <a:endParaRPr lang="en-US" dirty="0"/>
          </a:p>
        </p:txBody>
      </p:sp>
      <p:sp>
        <p:nvSpPr>
          <p:cNvPr id="3" name="Content Placeholder 2"/>
          <p:cNvSpPr>
            <a:spLocks noGrp="1"/>
          </p:cNvSpPr>
          <p:nvPr>
            <p:ph idx="1"/>
          </p:nvPr>
        </p:nvSpPr>
        <p:spPr/>
        <p:txBody>
          <a:bodyPr/>
          <a:lstStyle/>
          <a:p>
            <a:r>
              <a:rPr lang="en-US" dirty="0"/>
              <a:t>Administrative entities responsible for process: clear</a:t>
            </a:r>
          </a:p>
          <a:p>
            <a:r>
              <a:rPr lang="en-US" dirty="0">
                <a:solidFill>
                  <a:srgbClr val="FFFFFF"/>
                </a:solidFill>
              </a:rPr>
              <a:t>USA: Process itself: vague, yet to be solidified</a:t>
            </a:r>
          </a:p>
          <a:p>
            <a:r>
              <a:rPr lang="en-US" dirty="0">
                <a:solidFill>
                  <a:srgbClr val="FFFFFF"/>
                </a:solidFill>
              </a:rPr>
              <a:t>UK: process more established, would like to see more public information about costs</a:t>
            </a:r>
          </a:p>
          <a:p>
            <a:pPr marL="0" indent="0">
              <a:buNone/>
            </a:pPr>
            <a:endParaRPr lang="en-US" dirty="0">
              <a:solidFill>
                <a:srgbClr val="FFFFFF"/>
              </a:solidFill>
            </a:endParaRPr>
          </a:p>
          <a:p>
            <a:endParaRPr lang="en-US" dirty="0"/>
          </a:p>
        </p:txBody>
      </p:sp>
    </p:spTree>
    <p:extLst>
      <p:ext uri="{BB962C8B-B14F-4D97-AF65-F5344CB8AC3E}">
        <p14:creationId xmlns:p14="http://schemas.microsoft.com/office/powerpoint/2010/main" val="1565585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a:xfrm>
            <a:off x="779463" y="1611732"/>
            <a:ext cx="7583487" cy="4753794"/>
          </a:xfrm>
        </p:spPr>
        <p:txBody>
          <a:bodyPr>
            <a:normAutofit fontScale="85000" lnSpcReduction="20000"/>
          </a:bodyPr>
          <a:lstStyle/>
          <a:p>
            <a:pPr marL="0" indent="0">
              <a:buNone/>
            </a:pPr>
            <a:r>
              <a:rPr lang="en-US" sz="1200" dirty="0" smtClean="0"/>
              <a:t>Block Island Wind Farm. “About”. </a:t>
            </a:r>
            <a:r>
              <a:rPr lang="en-US" sz="1200" dirty="0" err="1" smtClean="0"/>
              <a:t>Deepwater</a:t>
            </a:r>
            <a:r>
              <a:rPr lang="en-US" sz="1200" dirty="0"/>
              <a:t> </a:t>
            </a:r>
            <a:r>
              <a:rPr lang="en-US" sz="1200" dirty="0" smtClean="0"/>
              <a:t>Wind. </a:t>
            </a:r>
            <a:r>
              <a:rPr lang="en-US" sz="1200" dirty="0">
                <a:hlinkClick r:id="rId2"/>
              </a:rPr>
              <a:t>http://dwwind.com/project/block-island-wind-farm</a:t>
            </a:r>
            <a:r>
              <a:rPr lang="en-US" sz="1200" dirty="0" smtClean="0">
                <a:hlinkClick r:id="rId2"/>
              </a:rPr>
              <a:t>/</a:t>
            </a:r>
            <a:endParaRPr lang="en-US" sz="1200" dirty="0" smtClean="0"/>
          </a:p>
          <a:p>
            <a:pPr marL="0" indent="0">
              <a:buNone/>
            </a:pPr>
            <a:r>
              <a:rPr lang="en-US" sz="1200" dirty="0" smtClean="0"/>
              <a:t>Department of Trade and Industry. “London Array Letter of Consent Decision”. </a:t>
            </a:r>
            <a:r>
              <a:rPr lang="en-US" sz="1200" i="1" dirty="0"/>
              <a:t>Government of the United Kingdom of Great Britain and Northern Ireland</a:t>
            </a:r>
            <a:r>
              <a:rPr lang="en-US" sz="1200" dirty="0" smtClean="0"/>
              <a:t>. Dated December 18, 2006</a:t>
            </a:r>
            <a:r>
              <a:rPr lang="en-US" sz="1200" dirty="0"/>
              <a:t>. </a:t>
            </a:r>
            <a:r>
              <a:rPr lang="en-US" sz="1200" dirty="0">
                <a:hlinkClick r:id="rId3"/>
              </a:rPr>
              <a:t>https://itportal.beis.gov.uk/EIP/pages/projects/</a:t>
            </a:r>
            <a:r>
              <a:rPr lang="en-US" sz="1200" dirty="0" smtClean="0">
                <a:hlinkClick r:id="rId3"/>
              </a:rPr>
              <a:t>LondonADecisionConsent.pdf</a:t>
            </a:r>
            <a:endParaRPr lang="en-US" sz="1200" dirty="0" smtClean="0"/>
          </a:p>
          <a:p>
            <a:pPr marL="0" indent="0">
              <a:buNone/>
            </a:pPr>
            <a:r>
              <a:rPr lang="en-US" sz="1200" dirty="0" smtClean="0"/>
              <a:t>Gillis, Justin. “America’s First Offshore Wind Farm May Power Up a New Industry”. </a:t>
            </a:r>
            <a:r>
              <a:rPr lang="en-US" sz="1200" i="1" dirty="0" smtClean="0"/>
              <a:t>The New York Times</a:t>
            </a:r>
            <a:r>
              <a:rPr lang="en-US" sz="1200" dirty="0" smtClean="0"/>
              <a:t>, </a:t>
            </a:r>
            <a:r>
              <a:rPr lang="en-US" sz="1200" dirty="0"/>
              <a:t>published August 22, 2016. </a:t>
            </a:r>
            <a:r>
              <a:rPr lang="en-US" sz="1200" dirty="0">
                <a:hlinkClick r:id="rId4"/>
              </a:rPr>
              <a:t>https://www.nytimes.com/2016/08/23/science/americas-first-offshore-wind-farm-may-power-up-a-new-industry.html?action=click&amp;module=RelatedCoverage&amp;pgtype=Article&amp;region=</a:t>
            </a:r>
            <a:r>
              <a:rPr lang="en-US" sz="1200" dirty="0" smtClean="0">
                <a:hlinkClick r:id="rId4"/>
              </a:rPr>
              <a:t>Footer</a:t>
            </a:r>
            <a:endParaRPr lang="en-US" sz="1200" dirty="0" smtClean="0"/>
          </a:p>
          <a:p>
            <a:pPr marL="0" indent="0">
              <a:buNone/>
            </a:pPr>
            <a:r>
              <a:rPr lang="en-US" sz="1200" dirty="0" smtClean="0"/>
              <a:t>London Array. “Pre-Construction Marine Environment Monitoring Plan.” London Array Offshore Wind Farm. LAL </a:t>
            </a:r>
            <a:r>
              <a:rPr lang="en-US" sz="1200" dirty="0" err="1" smtClean="0"/>
              <a:t>Env</a:t>
            </a:r>
            <a:r>
              <a:rPr lang="en-US" sz="1200" dirty="0" smtClean="0"/>
              <a:t> Mon Plan (1): February, 2010, 1-26.</a:t>
            </a:r>
          </a:p>
          <a:p>
            <a:pPr marL="0" indent="0">
              <a:buNone/>
            </a:pPr>
            <a:r>
              <a:rPr lang="en-US" sz="1200" dirty="0" smtClean="0"/>
              <a:t>Marine Case Management System. “Apply for a Marine License”. </a:t>
            </a:r>
            <a:r>
              <a:rPr lang="en-US" sz="1200" i="1" dirty="0" smtClean="0"/>
              <a:t>Government of the United Kingdom of Great Britain and Northern Ireland</a:t>
            </a:r>
            <a:r>
              <a:rPr lang="en-US" sz="1200" dirty="0"/>
              <a:t>. </a:t>
            </a:r>
            <a:r>
              <a:rPr lang="en-US" sz="1200" dirty="0">
                <a:hlinkClick r:id="rId5"/>
              </a:rPr>
              <a:t>https://www.gov.uk/apply-marine-</a:t>
            </a:r>
            <a:r>
              <a:rPr lang="en-US" sz="1200" dirty="0" smtClean="0">
                <a:hlinkClick r:id="rId5"/>
              </a:rPr>
              <a:t>licence</a:t>
            </a:r>
            <a:endParaRPr lang="en-US" sz="1200" dirty="0" smtClean="0"/>
          </a:p>
          <a:p>
            <a:pPr marL="0" indent="0">
              <a:buNone/>
            </a:pPr>
            <a:r>
              <a:rPr lang="en-US" sz="1200" dirty="0" smtClean="0"/>
              <a:t>New </a:t>
            </a:r>
            <a:r>
              <a:rPr lang="en-US" sz="1200" dirty="0"/>
              <a:t>York State Energy Research and Development Authority. “New York State Offshore Wind Master Plan”. The State of New York. </a:t>
            </a:r>
            <a:r>
              <a:rPr lang="en-US" sz="1200" dirty="0" smtClean="0"/>
              <a:t>Albany, NY: 2018, 1-57.</a:t>
            </a:r>
          </a:p>
          <a:p>
            <a:pPr marL="0" indent="0">
              <a:buNone/>
            </a:pPr>
            <a:r>
              <a:rPr lang="en-US" sz="1200" dirty="0" err="1" smtClean="0"/>
              <a:t>Seelye</a:t>
            </a:r>
            <a:r>
              <a:rPr lang="en-US" sz="1200" dirty="0" smtClean="0"/>
              <a:t>, Katherine Q</a:t>
            </a:r>
            <a:r>
              <a:rPr lang="en-US" sz="1200" dirty="0"/>
              <a:t>. “After 16 Years, Hopes for Cape Cod Wind Farm Float </a:t>
            </a:r>
            <a:r>
              <a:rPr lang="en-US" sz="1200" dirty="0" smtClean="0"/>
              <a:t>Away”. </a:t>
            </a:r>
            <a:r>
              <a:rPr lang="en-US" sz="1200" i="1" dirty="0" smtClean="0"/>
              <a:t>The New York Times</a:t>
            </a:r>
            <a:r>
              <a:rPr lang="en-US" sz="1200" dirty="0" smtClean="0"/>
              <a:t>, </a:t>
            </a:r>
            <a:r>
              <a:rPr lang="en-US" sz="1200" dirty="0"/>
              <a:t>published December 19, 2017</a:t>
            </a:r>
            <a:r>
              <a:rPr lang="en-US" sz="1200" dirty="0" smtClean="0"/>
              <a:t>. </a:t>
            </a:r>
            <a:r>
              <a:rPr lang="en-US" sz="1200" dirty="0" smtClean="0">
                <a:hlinkClick r:id="rId6"/>
              </a:rPr>
              <a:t>https</a:t>
            </a:r>
            <a:r>
              <a:rPr lang="en-US" sz="1200" dirty="0">
                <a:hlinkClick r:id="rId6"/>
              </a:rPr>
              <a:t>://www.nytimes.com/2017/12/19/us/offshore-cape-wind-</a:t>
            </a:r>
            <a:r>
              <a:rPr lang="en-US" sz="1200" dirty="0" smtClean="0">
                <a:hlinkClick r:id="rId6"/>
              </a:rPr>
              <a:t>farm.html</a:t>
            </a:r>
            <a:endParaRPr lang="en-US" sz="1200" dirty="0" smtClean="0"/>
          </a:p>
          <a:p>
            <a:pPr marL="0" indent="0">
              <a:buNone/>
            </a:pPr>
            <a:r>
              <a:rPr lang="en-US" sz="1200" dirty="0" err="1"/>
              <a:t>Shumkov</a:t>
            </a:r>
            <a:r>
              <a:rPr lang="en-US" sz="1200" dirty="0"/>
              <a:t>, Ivan. “New York allocates USD 5m for offshore wind data collection”. </a:t>
            </a:r>
            <a:r>
              <a:rPr lang="en-US" sz="1200" i="1" dirty="0"/>
              <a:t>Renewables Now</a:t>
            </a:r>
            <a:r>
              <a:rPr lang="en-US" sz="1200" dirty="0"/>
              <a:t>, published May 2, 2018. </a:t>
            </a:r>
            <a:r>
              <a:rPr lang="en-US" sz="1200" dirty="0">
                <a:hlinkClick r:id="rId7"/>
              </a:rPr>
              <a:t>https://renewablesnow.com/news/new-york-allocates-usd-5m-for-offshore-wind-data-collection-611012/</a:t>
            </a:r>
            <a:endParaRPr lang="en-US" sz="1200" dirty="0"/>
          </a:p>
          <a:p>
            <a:pPr marL="0" indent="0">
              <a:buNone/>
            </a:pPr>
            <a:r>
              <a:rPr lang="en-US" sz="1200" dirty="0" smtClean="0"/>
              <a:t>4COffshore. “Block Island Wind Farm Offshore Wind Farm”. Last </a:t>
            </a:r>
            <a:r>
              <a:rPr lang="en-US" sz="1200" dirty="0"/>
              <a:t>updated December 5, 2017. </a:t>
            </a:r>
            <a:r>
              <a:rPr lang="en-US" sz="1200" dirty="0">
                <a:hlinkClick r:id="rId8"/>
              </a:rPr>
              <a:t>https://www.4coffshore.com/windfarms/block-island-wind-farm-united-states-us12.</a:t>
            </a:r>
            <a:r>
              <a:rPr lang="en-US" sz="1200" dirty="0" smtClean="0">
                <a:hlinkClick r:id="rId8"/>
              </a:rPr>
              <a:t>html</a:t>
            </a:r>
            <a:endParaRPr lang="en-US" sz="1200" dirty="0" smtClean="0"/>
          </a:p>
          <a:p>
            <a:pPr marL="0" indent="0">
              <a:buNone/>
            </a:pPr>
            <a:endParaRPr lang="en-US" sz="1200" dirty="0" smtClean="0"/>
          </a:p>
        </p:txBody>
      </p:sp>
    </p:spTree>
    <p:extLst>
      <p:ext uri="{BB962C8B-B14F-4D97-AF65-F5344CB8AC3E}">
        <p14:creationId xmlns:p14="http://schemas.microsoft.com/office/powerpoint/2010/main" val="3111260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34479"/>
            <a:ext cx="7583487" cy="1044388"/>
          </a:xfrm>
        </p:spPr>
        <p:txBody>
          <a:bodyPr/>
          <a:lstStyle/>
          <a:p>
            <a:r>
              <a:rPr lang="en-US" dirty="0" smtClean="0"/>
              <a:t>Process of Application</a:t>
            </a:r>
            <a:endParaRPr lang="en-US" dirty="0"/>
          </a:p>
        </p:txBody>
      </p:sp>
      <p:sp>
        <p:nvSpPr>
          <p:cNvPr id="3" name="Content Placeholder 2"/>
          <p:cNvSpPr>
            <a:spLocks noGrp="1"/>
          </p:cNvSpPr>
          <p:nvPr>
            <p:ph idx="1"/>
          </p:nvPr>
        </p:nvSpPr>
        <p:spPr>
          <a:xfrm>
            <a:off x="779463" y="1644292"/>
            <a:ext cx="7583487" cy="765167"/>
          </a:xfrm>
        </p:spPr>
        <p:txBody>
          <a:bodyPr>
            <a:normAutofit fontScale="70000" lnSpcReduction="20000"/>
          </a:bodyPr>
          <a:lstStyle/>
          <a:p>
            <a:r>
              <a:rPr lang="en-US" dirty="0" smtClean="0"/>
              <a:t>If you are a developer and wish to construct an offshore wind farm in American waters, you must undergo the following process with the respective government agency (again, depending upon the location of the project):</a:t>
            </a:r>
            <a:endParaRPr lang="en-US" dirty="0"/>
          </a:p>
        </p:txBody>
      </p:sp>
      <p:graphicFrame>
        <p:nvGraphicFramePr>
          <p:cNvPr id="4" name="Diagram 3"/>
          <p:cNvGraphicFramePr/>
          <p:nvPr>
            <p:extLst>
              <p:ext uri="{D42A27DB-BD31-4B8C-83A1-F6EECF244321}">
                <p14:modId xmlns:p14="http://schemas.microsoft.com/office/powerpoint/2010/main" val="282512336"/>
              </p:ext>
            </p:extLst>
          </p:nvPr>
        </p:nvGraphicFramePr>
        <p:xfrm>
          <a:off x="921591" y="2702500"/>
          <a:ext cx="3360398" cy="355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5599452" y="2645570"/>
            <a:ext cx="2787159" cy="969892"/>
            <a:chOff x="448470" y="0"/>
            <a:chExt cx="2463456" cy="714045"/>
          </a:xfrm>
        </p:grpSpPr>
        <p:sp>
          <p:nvSpPr>
            <p:cNvPr id="6" name="Rounded Rectangle 5"/>
            <p:cNvSpPr/>
            <p:nvPr/>
          </p:nvSpPr>
          <p:spPr>
            <a:xfrm>
              <a:off x="448470" y="0"/>
              <a:ext cx="2463456" cy="71404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469384" y="20914"/>
              <a:ext cx="2421628" cy="6722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U.S. Marine Corp (State Gov’t)</a:t>
              </a:r>
            </a:p>
            <a:p>
              <a:pPr lvl="0" algn="ctr" defTabSz="577850">
                <a:lnSpc>
                  <a:spcPct val="90000"/>
                </a:lnSpc>
                <a:spcBef>
                  <a:spcPct val="0"/>
                </a:spcBef>
                <a:spcAft>
                  <a:spcPct val="35000"/>
                </a:spcAft>
              </a:pPr>
              <a:r>
                <a:rPr lang="en-US" sz="1300" dirty="0" smtClean="0"/>
                <a:t>*note: process is the same, governing agency changes</a:t>
              </a:r>
              <a:endParaRPr lang="en-US" sz="1300" kern="1200" dirty="0"/>
            </a:p>
          </p:txBody>
        </p:sp>
      </p:grpSp>
      <p:sp>
        <p:nvSpPr>
          <p:cNvPr id="8" name="Content Placeholder 2"/>
          <p:cNvSpPr txBox="1">
            <a:spLocks/>
          </p:cNvSpPr>
          <p:nvPr/>
        </p:nvSpPr>
        <p:spPr>
          <a:xfrm>
            <a:off x="5623115" y="4075909"/>
            <a:ext cx="2739836" cy="954648"/>
          </a:xfrm>
          <a:prstGeom prst="rect">
            <a:avLst/>
          </a:prstGeom>
        </p:spPr>
        <p:txBody>
          <a:bodyPr vert="horz" lIns="91440" tIns="45720" rIns="91440" bIns="45720" rtlCol="0">
            <a:normAutofit fontScale="550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SPECIAL NOTE: Thus far, all off shore wind projects proposed or constructed have been within federal waters. There is not yet a state-specific example.</a:t>
            </a:r>
            <a:endParaRPr lang="en-US" dirty="0"/>
          </a:p>
        </p:txBody>
      </p:sp>
    </p:spTree>
    <p:extLst>
      <p:ext uri="{BB962C8B-B14F-4D97-AF65-F5344CB8AC3E}">
        <p14:creationId xmlns:p14="http://schemas.microsoft.com/office/powerpoint/2010/main" val="7830100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2"/>
          <a:stretch>
            <a:fillRect/>
          </a:stretch>
        </p:blipFill>
        <p:spPr>
          <a:xfrm>
            <a:off x="76200" y="0"/>
            <a:ext cx="8986345" cy="6858000"/>
          </a:xfrm>
          <a:prstGeom prst="rect">
            <a:avLst/>
          </a:prstGeom>
        </p:spPr>
      </p:pic>
    </p:spTree>
    <p:extLst>
      <p:ext uri="{BB962C8B-B14F-4D97-AF65-F5344CB8AC3E}">
        <p14:creationId xmlns:p14="http://schemas.microsoft.com/office/powerpoint/2010/main" val="35906977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178998" y="4369246"/>
            <a:ext cx="1009422" cy="736153"/>
          </a:xfrm>
          <a:prstGeom prst="rect">
            <a:avLst/>
          </a:prstGeom>
        </p:spPr>
      </p:pic>
      <p:sp>
        <p:nvSpPr>
          <p:cNvPr id="2" name="Title 1"/>
          <p:cNvSpPr>
            <a:spLocks noGrp="1"/>
          </p:cNvSpPr>
          <p:nvPr>
            <p:ph type="title"/>
          </p:nvPr>
        </p:nvSpPr>
        <p:spPr/>
        <p:txBody>
          <a:bodyPr/>
          <a:lstStyle/>
          <a:p>
            <a:r>
              <a:rPr lang="en-US" dirty="0" smtClean="0"/>
              <a:t>Diving into the details</a:t>
            </a:r>
            <a:r>
              <a:rPr lang="mr-IN" dirty="0" smtClean="0"/>
              <a:t>…</a:t>
            </a:r>
            <a:endParaRPr lang="en-US" dirty="0"/>
          </a:p>
        </p:txBody>
      </p:sp>
      <p:sp>
        <p:nvSpPr>
          <p:cNvPr id="3" name="Content Placeholder 2"/>
          <p:cNvSpPr>
            <a:spLocks noGrp="1"/>
          </p:cNvSpPr>
          <p:nvPr>
            <p:ph idx="1"/>
          </p:nvPr>
        </p:nvSpPr>
        <p:spPr>
          <a:xfrm>
            <a:off x="779463" y="1721362"/>
            <a:ext cx="6240901" cy="622975"/>
          </a:xfrm>
        </p:spPr>
        <p:txBody>
          <a:bodyPr/>
          <a:lstStyle/>
          <a:p>
            <a:r>
              <a:rPr lang="en-US" dirty="0" smtClean="0"/>
              <a:t>Differentiating processes:</a:t>
            </a:r>
            <a:endParaRPr lang="en-US" dirty="0"/>
          </a:p>
        </p:txBody>
      </p:sp>
      <p:pic>
        <p:nvPicPr>
          <p:cNvPr id="4" name="Picture 3"/>
          <p:cNvPicPr>
            <a:picLocks noChangeAspect="1"/>
          </p:cNvPicPr>
          <p:nvPr/>
        </p:nvPicPr>
        <p:blipFill>
          <a:blip r:embed="rId3"/>
          <a:stretch>
            <a:fillRect/>
          </a:stretch>
        </p:blipFill>
        <p:spPr>
          <a:xfrm>
            <a:off x="1589126" y="3825827"/>
            <a:ext cx="2076435" cy="1093373"/>
          </a:xfrm>
          <a:prstGeom prst="rect">
            <a:avLst/>
          </a:prstGeom>
        </p:spPr>
      </p:pic>
      <p:graphicFrame>
        <p:nvGraphicFramePr>
          <p:cNvPr id="5" name="Diagram 4"/>
          <p:cNvGraphicFramePr/>
          <p:nvPr>
            <p:extLst>
              <p:ext uri="{D42A27DB-BD31-4B8C-83A1-F6EECF244321}">
                <p14:modId xmlns:p14="http://schemas.microsoft.com/office/powerpoint/2010/main" val="2334441655"/>
              </p:ext>
            </p:extLst>
          </p:nvPr>
        </p:nvGraphicFramePr>
        <p:xfrm>
          <a:off x="1589126" y="253351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rot="1171149">
            <a:off x="6756581" y="3834638"/>
            <a:ext cx="1210909" cy="807070"/>
          </a:xfrm>
          <a:prstGeom prst="rect">
            <a:avLst/>
          </a:prstGeom>
        </p:spPr>
      </p:pic>
      <p:pic>
        <p:nvPicPr>
          <p:cNvPr id="6" name="Picture 5"/>
          <p:cNvPicPr>
            <a:picLocks noChangeAspect="1"/>
          </p:cNvPicPr>
          <p:nvPr/>
        </p:nvPicPr>
        <p:blipFill>
          <a:blip r:embed="rId10"/>
          <a:stretch>
            <a:fillRect/>
          </a:stretch>
        </p:blipFill>
        <p:spPr>
          <a:xfrm rot="20605907">
            <a:off x="5411262" y="3821675"/>
            <a:ext cx="1290539" cy="860359"/>
          </a:xfrm>
          <a:prstGeom prst="rect">
            <a:avLst/>
          </a:prstGeom>
        </p:spPr>
      </p:pic>
    </p:spTree>
    <p:extLst>
      <p:ext uri="{BB962C8B-B14F-4D97-AF65-F5344CB8AC3E}">
        <p14:creationId xmlns:p14="http://schemas.microsoft.com/office/powerpoint/2010/main" val="4735241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Federal-Level Regulatory Framework (1)</a:t>
            </a:r>
            <a:endParaRPr lang="en-US" dirty="0"/>
          </a:p>
        </p:txBody>
      </p:sp>
      <p:sp>
        <p:nvSpPr>
          <p:cNvPr id="3" name="Content Placeholder 2"/>
          <p:cNvSpPr>
            <a:spLocks noGrp="1"/>
          </p:cNvSpPr>
          <p:nvPr>
            <p:ph idx="1"/>
          </p:nvPr>
        </p:nvSpPr>
        <p:spPr>
          <a:xfrm>
            <a:off x="779463" y="1828799"/>
            <a:ext cx="7583487" cy="4634407"/>
          </a:xfrm>
        </p:spPr>
        <p:txBody>
          <a:bodyPr>
            <a:normAutofit fontScale="92500" lnSpcReduction="10000"/>
          </a:bodyPr>
          <a:lstStyle/>
          <a:p>
            <a:r>
              <a:rPr lang="en-US" dirty="0" smtClean="0"/>
              <a:t>Department of the Interior (specifically the Minerals Management Service, or </a:t>
            </a:r>
            <a:r>
              <a:rPr lang="en-US" dirty="0" smtClean="0"/>
              <a:t>MMS, which is a part of the Bureau of Ocean Energy Management) </a:t>
            </a:r>
            <a:r>
              <a:rPr lang="en-US" dirty="0" smtClean="0"/>
              <a:t>permits for use of federal submerged land (&gt;3 miles from shore</a:t>
            </a:r>
            <a:r>
              <a:rPr lang="en-US" dirty="0" smtClean="0"/>
              <a:t>)</a:t>
            </a:r>
          </a:p>
          <a:p>
            <a:pPr lvl="1"/>
            <a:r>
              <a:rPr lang="en-US" dirty="0" smtClean="0"/>
              <a:t>Note: Bureau of Ocean Energy Management (created in 2010 under the Obama </a:t>
            </a:r>
            <a:r>
              <a:rPr lang="en-US" dirty="0" err="1" smtClean="0"/>
              <a:t>Admn</a:t>
            </a:r>
            <a:r>
              <a:rPr lang="en-US" dirty="0" smtClean="0"/>
              <a:t>., presides over </a:t>
            </a:r>
            <a:r>
              <a:rPr lang="en-US" b="1" dirty="0" smtClean="0"/>
              <a:t>ALL</a:t>
            </a:r>
            <a:r>
              <a:rPr lang="en-US" dirty="0" smtClean="0"/>
              <a:t> marine land use. MMS is a </a:t>
            </a:r>
            <a:r>
              <a:rPr lang="en-US" u="sng" dirty="0" smtClean="0"/>
              <a:t>specific wing</a:t>
            </a:r>
            <a:r>
              <a:rPr lang="en-US" dirty="0" smtClean="0"/>
              <a:t> that issues permits. </a:t>
            </a:r>
            <a:endParaRPr lang="en-US" dirty="0" smtClean="0"/>
          </a:p>
          <a:p>
            <a:r>
              <a:rPr lang="en-US" dirty="0" smtClean="0"/>
              <a:t>National </a:t>
            </a:r>
            <a:r>
              <a:rPr lang="en-US" dirty="0" smtClean="0"/>
              <a:t>Environmental Policy Act mandates environmental review process prior to permitting (</a:t>
            </a:r>
            <a:r>
              <a:rPr lang="en-US" i="1" dirty="0" smtClean="0"/>
              <a:t>see following section for more details</a:t>
            </a:r>
            <a:r>
              <a:rPr lang="en-US" dirty="0" smtClean="0"/>
              <a:t>)</a:t>
            </a:r>
          </a:p>
          <a:p>
            <a:r>
              <a:rPr lang="en-US" dirty="0" smtClean="0"/>
              <a:t>The MMS must also ensure that the developer’s proposal meets neighboring State regulations, as some states have stricter limits than the federal government’s apparatus (e.g. California)</a:t>
            </a:r>
            <a:endParaRPr lang="en-US" dirty="0"/>
          </a:p>
        </p:txBody>
      </p:sp>
    </p:spTree>
    <p:extLst>
      <p:ext uri="{BB962C8B-B14F-4D97-AF65-F5344CB8AC3E}">
        <p14:creationId xmlns:p14="http://schemas.microsoft.com/office/powerpoint/2010/main" val="20192458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Federal-Level Regulatory Framework </a:t>
            </a:r>
            <a:r>
              <a:rPr lang="en-US" dirty="0" smtClean="0"/>
              <a:t>(2)</a:t>
            </a:r>
            <a:endParaRPr lang="en-US" dirty="0"/>
          </a:p>
        </p:txBody>
      </p:sp>
      <p:sp>
        <p:nvSpPr>
          <p:cNvPr id="3" name="Content Placeholder 2"/>
          <p:cNvSpPr>
            <a:spLocks noGrp="1"/>
          </p:cNvSpPr>
          <p:nvPr>
            <p:ph idx="1"/>
          </p:nvPr>
        </p:nvSpPr>
        <p:spPr>
          <a:xfrm>
            <a:off x="779463" y="1628012"/>
            <a:ext cx="7583487" cy="1673988"/>
          </a:xfrm>
        </p:spPr>
        <p:txBody>
          <a:bodyPr>
            <a:normAutofit lnSpcReduction="10000"/>
          </a:bodyPr>
          <a:lstStyle/>
          <a:p>
            <a:r>
              <a:rPr lang="en-US" dirty="0" smtClean="0"/>
              <a:t>Similarly to state-level process, the MMS provides the developer with siting options after the research is </a:t>
            </a:r>
            <a:r>
              <a:rPr lang="en-US" dirty="0" smtClean="0"/>
              <a:t>concluded</a:t>
            </a:r>
          </a:p>
          <a:p>
            <a:pPr lvl="1"/>
            <a:r>
              <a:rPr lang="en-US" dirty="0" smtClean="0"/>
              <a:t>Note: no public information regarding avg. application duration nor wait time for issuing of a license</a:t>
            </a:r>
            <a:endParaRPr lang="en-US" dirty="0" smtClean="0"/>
          </a:p>
          <a:p>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0" y="3302000"/>
            <a:ext cx="9144000" cy="3556000"/>
          </a:xfrm>
          <a:prstGeom prst="rect">
            <a:avLst/>
          </a:prstGeom>
        </p:spPr>
      </p:pic>
    </p:spTree>
    <p:extLst>
      <p:ext uri="{BB962C8B-B14F-4D97-AF65-F5344CB8AC3E}">
        <p14:creationId xmlns:p14="http://schemas.microsoft.com/office/powerpoint/2010/main" val="34309594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11911</TotalTime>
  <Words>2635</Words>
  <Application>Microsoft Macintosh PowerPoint</Application>
  <PresentationFormat>On-screen Show (4:3)</PresentationFormat>
  <Paragraphs>183</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Revolution</vt:lpstr>
      <vt:lpstr>Offshore Wind   in the United States &amp;    the United Kingdom</vt:lpstr>
      <vt:lpstr>Table of Contents</vt:lpstr>
      <vt:lpstr>Part I:  Regulatory Framework in the United States</vt:lpstr>
      <vt:lpstr>Jurisdictional Determinations</vt:lpstr>
      <vt:lpstr>Process of Application</vt:lpstr>
      <vt:lpstr>PowerPoint Presentation</vt:lpstr>
      <vt:lpstr>Diving into the details…</vt:lpstr>
      <vt:lpstr>Federal-Level Regulatory Framework (1)</vt:lpstr>
      <vt:lpstr>Federal-Level Regulatory Framework (2)</vt:lpstr>
      <vt:lpstr>State-level Regulatory Framework (1) </vt:lpstr>
      <vt:lpstr>State-level Regulatory Framework (2) </vt:lpstr>
      <vt:lpstr>Part II:  Environmental Considerations</vt:lpstr>
      <vt:lpstr>Federal Environ. Regulations</vt:lpstr>
      <vt:lpstr>State/Local Environ. Regulations</vt:lpstr>
      <vt:lpstr>Part III: Politics</vt:lpstr>
      <vt:lpstr>Political Opposition</vt:lpstr>
      <vt:lpstr>PowerPoint Presentation</vt:lpstr>
      <vt:lpstr>Part IV: Case Study Examples</vt:lpstr>
      <vt:lpstr>PowerPoint Presentation</vt:lpstr>
      <vt:lpstr>Case Study 1: Massachusetts </vt:lpstr>
      <vt:lpstr>PowerPoint Presentation</vt:lpstr>
      <vt:lpstr>Massachusetts, continued</vt:lpstr>
      <vt:lpstr>Case Study 2: Rhode Island</vt:lpstr>
      <vt:lpstr>PowerPoint Presentation</vt:lpstr>
      <vt:lpstr>Rhode Island, continued</vt:lpstr>
      <vt:lpstr>Case Study 3: New York</vt:lpstr>
      <vt:lpstr>PowerPoint Presentation</vt:lpstr>
      <vt:lpstr>A closer look…</vt:lpstr>
      <vt:lpstr>Concluding Observations</vt:lpstr>
      <vt:lpstr>And now “across the pond”</vt:lpstr>
      <vt:lpstr>Part V:  Comparison with the U.K.</vt:lpstr>
      <vt:lpstr>Application Process</vt:lpstr>
      <vt:lpstr>Case Study: London Array</vt:lpstr>
      <vt:lpstr>Process Part 1: Web Portal</vt:lpstr>
      <vt:lpstr>Process Part 1: Additional Note</vt:lpstr>
      <vt:lpstr>Process Part 2: Documentation</vt:lpstr>
      <vt:lpstr>Process Part 3: Monitoring</vt:lpstr>
      <vt:lpstr>Process Part 3 Continued</vt:lpstr>
      <vt:lpstr>Critical Commentary</vt:lpstr>
      <vt:lpstr>Recap (1)</vt:lpstr>
      <vt:lpstr>Recap (2)</vt:lpstr>
      <vt:lpstr>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Offshore Wind in the United States</dc:title>
  <dc:creator>Blake Anderson</dc:creator>
  <cp:lastModifiedBy>Blake Anderson</cp:lastModifiedBy>
  <cp:revision>43</cp:revision>
  <dcterms:created xsi:type="dcterms:W3CDTF">2018-07-19T07:25:09Z</dcterms:created>
  <dcterms:modified xsi:type="dcterms:W3CDTF">2018-07-30T06:54:21Z</dcterms:modified>
</cp:coreProperties>
</file>